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C351A5-F107-45B8-B081-ED432A2491B9}">
  <a:tblStyle styleId="{4EC351A5-F107-45B8-B081-ED432A2491B9}"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582"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ssain Shaik" userId="f8d567de1f2552d3" providerId="LiveId" clId="{0D0ED766-EA6F-4E8B-8F7A-B34A953D356C}"/>
    <pc:docChg chg="undo custSel modSld">
      <pc:chgData name="Hussain Shaik" userId="f8d567de1f2552d3" providerId="LiveId" clId="{0D0ED766-EA6F-4E8B-8F7A-B34A953D356C}" dt="2022-11-13T09:45:51.003" v="308" actId="14734"/>
      <pc:docMkLst>
        <pc:docMk/>
      </pc:docMkLst>
      <pc:sldChg chg="modSp mod">
        <pc:chgData name="Hussain Shaik" userId="f8d567de1f2552d3" providerId="LiveId" clId="{0D0ED766-EA6F-4E8B-8F7A-B34A953D356C}" dt="2022-11-13T09:45:51.003" v="308" actId="14734"/>
        <pc:sldMkLst>
          <pc:docMk/>
          <pc:sldMk cId="0" sldId="257"/>
        </pc:sldMkLst>
        <pc:graphicFrameChg chg="mod modGraphic">
          <ac:chgData name="Hussain Shaik" userId="f8d567de1f2552d3" providerId="LiveId" clId="{0D0ED766-EA6F-4E8B-8F7A-B34A953D356C}" dt="2022-11-13T09:45:51.003" v="308" actId="14734"/>
          <ac:graphicFrameMkLst>
            <pc:docMk/>
            <pc:sldMk cId="0" sldId="257"/>
            <ac:graphicFrameMk id="18"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a:xfrm>
            <a:off x="3801872" y="9274755"/>
            <a:ext cx="193039" cy="165734"/>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12700">
              <a:lnSpc>
                <a:spcPts val="1145"/>
              </a:lnSpc>
            </a:pPr>
            <a:r>
              <a:rPr dirty="0"/>
              <a:t>1</a:t>
            </a: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5" Type="http://schemas.openxmlformats.org/officeDocument/2006/relationships/image" Target="../media/image27.jp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9592" y="3215640"/>
            <a:ext cx="3627120" cy="3616451"/>
          </a:xfrm>
          <a:prstGeom prst="rect">
            <a:avLst/>
          </a:prstGeom>
        </p:spPr>
      </p:pic>
      <p:sp>
        <p:nvSpPr>
          <p:cNvPr id="3" name="object 3"/>
          <p:cNvSpPr txBox="1"/>
          <p:nvPr/>
        </p:nvSpPr>
        <p:spPr>
          <a:xfrm>
            <a:off x="1262875" y="721478"/>
            <a:ext cx="5241925" cy="1466215"/>
          </a:xfrm>
          <a:prstGeom prst="rect">
            <a:avLst/>
          </a:prstGeom>
        </p:spPr>
        <p:txBody>
          <a:bodyPr vert="horz" wrap="square" lIns="0" tIns="12700" rIns="0" bIns="0" rtlCol="0">
            <a:spAutoFit/>
          </a:bodyPr>
          <a:lstStyle/>
          <a:p>
            <a:pPr marL="12700" marR="5080" algn="ctr">
              <a:lnSpc>
                <a:spcPct val="128600"/>
              </a:lnSpc>
              <a:spcBef>
                <a:spcPts val="100"/>
              </a:spcBef>
            </a:pPr>
            <a:r>
              <a:rPr sz="2450" spc="-5" dirty="0">
                <a:solidFill>
                  <a:srgbClr val="2D74B5"/>
                </a:solidFill>
                <a:latin typeface="Times New Roman"/>
                <a:cs typeface="Times New Roman"/>
              </a:rPr>
              <a:t>SRM</a:t>
            </a:r>
            <a:r>
              <a:rPr sz="2450" spc="-10" dirty="0">
                <a:solidFill>
                  <a:srgbClr val="2D74B5"/>
                </a:solidFill>
                <a:latin typeface="Times New Roman"/>
                <a:cs typeface="Times New Roman"/>
              </a:rPr>
              <a:t> </a:t>
            </a:r>
            <a:r>
              <a:rPr sz="2450" spc="-5" dirty="0">
                <a:solidFill>
                  <a:srgbClr val="2D74B5"/>
                </a:solidFill>
                <a:latin typeface="Times New Roman"/>
                <a:cs typeface="Times New Roman"/>
              </a:rPr>
              <a:t>Institute</a:t>
            </a:r>
            <a:r>
              <a:rPr sz="2450" spc="-20" dirty="0">
                <a:solidFill>
                  <a:srgbClr val="2D74B5"/>
                </a:solidFill>
                <a:latin typeface="Times New Roman"/>
                <a:cs typeface="Times New Roman"/>
              </a:rPr>
              <a:t> </a:t>
            </a:r>
            <a:r>
              <a:rPr sz="2450" spc="5" dirty="0">
                <a:solidFill>
                  <a:srgbClr val="2D74B5"/>
                </a:solidFill>
                <a:latin typeface="Times New Roman"/>
                <a:cs typeface="Times New Roman"/>
              </a:rPr>
              <a:t>of</a:t>
            </a:r>
            <a:r>
              <a:rPr sz="2450" spc="-40" dirty="0">
                <a:solidFill>
                  <a:srgbClr val="2D74B5"/>
                </a:solidFill>
                <a:latin typeface="Times New Roman"/>
                <a:cs typeface="Times New Roman"/>
              </a:rPr>
              <a:t> </a:t>
            </a:r>
            <a:r>
              <a:rPr sz="2450" spc="-5" dirty="0">
                <a:solidFill>
                  <a:srgbClr val="2D74B5"/>
                </a:solidFill>
                <a:latin typeface="Times New Roman"/>
                <a:cs typeface="Times New Roman"/>
              </a:rPr>
              <a:t>Science</a:t>
            </a:r>
            <a:r>
              <a:rPr sz="2450" spc="-20" dirty="0">
                <a:solidFill>
                  <a:srgbClr val="2D74B5"/>
                </a:solidFill>
                <a:latin typeface="Times New Roman"/>
                <a:cs typeface="Times New Roman"/>
              </a:rPr>
              <a:t> </a:t>
            </a:r>
            <a:r>
              <a:rPr sz="2450" dirty="0">
                <a:solidFill>
                  <a:srgbClr val="2D74B5"/>
                </a:solidFill>
                <a:latin typeface="Times New Roman"/>
                <a:cs typeface="Times New Roman"/>
              </a:rPr>
              <a:t>and</a:t>
            </a:r>
            <a:r>
              <a:rPr sz="2450" spc="-10" dirty="0">
                <a:solidFill>
                  <a:srgbClr val="2D74B5"/>
                </a:solidFill>
                <a:latin typeface="Times New Roman"/>
                <a:cs typeface="Times New Roman"/>
              </a:rPr>
              <a:t> </a:t>
            </a:r>
            <a:r>
              <a:rPr sz="2450" spc="-5" dirty="0">
                <a:solidFill>
                  <a:srgbClr val="2D74B5"/>
                </a:solidFill>
                <a:latin typeface="Times New Roman"/>
                <a:cs typeface="Times New Roman"/>
              </a:rPr>
              <a:t>Technology </a:t>
            </a:r>
            <a:r>
              <a:rPr sz="2450" spc="-600" dirty="0">
                <a:solidFill>
                  <a:srgbClr val="2D74B5"/>
                </a:solidFill>
                <a:latin typeface="Times New Roman"/>
                <a:cs typeface="Times New Roman"/>
              </a:rPr>
              <a:t> </a:t>
            </a:r>
            <a:r>
              <a:rPr sz="2450" spc="-5" dirty="0">
                <a:solidFill>
                  <a:srgbClr val="262626"/>
                </a:solidFill>
                <a:latin typeface="Times New Roman"/>
                <a:cs typeface="Times New Roman"/>
              </a:rPr>
              <a:t>18CSC202J</a:t>
            </a:r>
            <a:endParaRPr sz="2450">
              <a:latin typeface="Times New Roman"/>
              <a:cs typeface="Times New Roman"/>
            </a:endParaRPr>
          </a:p>
          <a:p>
            <a:pPr algn="ctr">
              <a:lnSpc>
                <a:spcPct val="100000"/>
              </a:lnSpc>
              <a:spcBef>
                <a:spcPts val="840"/>
              </a:spcBef>
            </a:pPr>
            <a:r>
              <a:rPr sz="2450" spc="-10" dirty="0">
                <a:solidFill>
                  <a:srgbClr val="262626"/>
                </a:solidFill>
                <a:latin typeface="Times New Roman"/>
                <a:cs typeface="Times New Roman"/>
              </a:rPr>
              <a:t>COMPUTER</a:t>
            </a:r>
            <a:r>
              <a:rPr sz="2450" spc="-20" dirty="0">
                <a:solidFill>
                  <a:srgbClr val="262626"/>
                </a:solidFill>
                <a:latin typeface="Times New Roman"/>
                <a:cs typeface="Times New Roman"/>
              </a:rPr>
              <a:t> </a:t>
            </a:r>
            <a:r>
              <a:rPr sz="2450" spc="-10" dirty="0">
                <a:solidFill>
                  <a:srgbClr val="262626"/>
                </a:solidFill>
                <a:latin typeface="Times New Roman"/>
                <a:cs typeface="Times New Roman"/>
              </a:rPr>
              <a:t>COMMUNICATIONS</a:t>
            </a:r>
            <a:endParaRPr sz="2450">
              <a:latin typeface="Times New Roman"/>
              <a:cs typeface="Times New Roman"/>
            </a:endParaRPr>
          </a:p>
        </p:txBody>
      </p:sp>
      <p:sp>
        <p:nvSpPr>
          <p:cNvPr id="4" name="object 4"/>
          <p:cNvSpPr txBox="1"/>
          <p:nvPr/>
        </p:nvSpPr>
        <p:spPr>
          <a:xfrm>
            <a:off x="2140733" y="7412753"/>
            <a:ext cx="3486150" cy="1030605"/>
          </a:xfrm>
          <a:prstGeom prst="rect">
            <a:avLst/>
          </a:prstGeom>
        </p:spPr>
        <p:txBody>
          <a:bodyPr vert="horz" wrap="square" lIns="0" tIns="135890" rIns="0" bIns="0" rtlCol="0">
            <a:spAutoFit/>
          </a:bodyPr>
          <a:lstStyle/>
          <a:p>
            <a:pPr algn="ctr">
              <a:lnSpc>
                <a:spcPct val="100000"/>
              </a:lnSpc>
              <a:spcBef>
                <a:spcPts val="1070"/>
              </a:spcBef>
            </a:pPr>
            <a:r>
              <a:rPr sz="2600" spc="20" dirty="0">
                <a:latin typeface="Times New Roman"/>
                <a:cs typeface="Times New Roman"/>
              </a:rPr>
              <a:t>MINOR</a:t>
            </a:r>
            <a:r>
              <a:rPr sz="2600" spc="-50" dirty="0">
                <a:latin typeface="Times New Roman"/>
                <a:cs typeface="Times New Roman"/>
              </a:rPr>
              <a:t> </a:t>
            </a:r>
            <a:r>
              <a:rPr sz="2600" spc="15" dirty="0">
                <a:latin typeface="Times New Roman"/>
                <a:cs typeface="Times New Roman"/>
              </a:rPr>
              <a:t>PROJECT</a:t>
            </a:r>
            <a:endParaRPr sz="2600">
              <a:latin typeface="Times New Roman"/>
              <a:cs typeface="Times New Roman"/>
            </a:endParaRPr>
          </a:p>
          <a:p>
            <a:pPr algn="ctr">
              <a:lnSpc>
                <a:spcPct val="100000"/>
              </a:lnSpc>
              <a:spcBef>
                <a:spcPts val="880"/>
              </a:spcBef>
            </a:pPr>
            <a:r>
              <a:rPr sz="2450" spc="-10" dirty="0">
                <a:latin typeface="Times New Roman"/>
                <a:cs typeface="Times New Roman"/>
              </a:rPr>
              <a:t>CAMPUS</a:t>
            </a:r>
            <a:r>
              <a:rPr sz="2450" spc="-65" dirty="0">
                <a:latin typeface="Times New Roman"/>
                <a:cs typeface="Times New Roman"/>
              </a:rPr>
              <a:t> </a:t>
            </a:r>
            <a:r>
              <a:rPr sz="2450" spc="-5" dirty="0">
                <a:latin typeface="Times New Roman"/>
                <a:cs typeface="Times New Roman"/>
              </a:rPr>
              <a:t>NETWORKING</a:t>
            </a:r>
            <a:endParaRPr sz="2450">
              <a:latin typeface="Times New Roman"/>
              <a:cs typeface="Times New Roman"/>
            </a:endParaRPr>
          </a:p>
        </p:txBody>
      </p:sp>
      <p:grpSp>
        <p:nvGrpSpPr>
          <p:cNvPr id="5" name="object 5"/>
          <p:cNvGrpSpPr/>
          <p:nvPr/>
        </p:nvGrpSpPr>
        <p:grpSpPr>
          <a:xfrm>
            <a:off x="615695" y="288036"/>
            <a:ext cx="6535420" cy="9478010"/>
            <a:chOff x="615695" y="288036"/>
            <a:chExt cx="6535420" cy="9478010"/>
          </a:xfrm>
        </p:grpSpPr>
        <p:sp>
          <p:nvSpPr>
            <p:cNvPr id="6" name="object 6"/>
            <p:cNvSpPr/>
            <p:nvPr/>
          </p:nvSpPr>
          <p:spPr>
            <a:xfrm>
              <a:off x="615683" y="288035"/>
              <a:ext cx="29209" cy="29209"/>
            </a:xfrm>
            <a:custGeom>
              <a:avLst/>
              <a:gdLst/>
              <a:ahLst/>
              <a:cxnLst/>
              <a:rect l="l" t="t" r="r" b="b"/>
              <a:pathLst>
                <a:path w="29209" h="29210">
                  <a:moveTo>
                    <a:pt x="28968" y="22860"/>
                  </a:moveTo>
                  <a:lnTo>
                    <a:pt x="22872" y="22860"/>
                  </a:lnTo>
                  <a:lnTo>
                    <a:pt x="22872" y="28956"/>
                  </a:lnTo>
                  <a:lnTo>
                    <a:pt x="28968" y="28956"/>
                  </a:lnTo>
                  <a:lnTo>
                    <a:pt x="28968" y="22860"/>
                  </a:lnTo>
                  <a:close/>
                </a:path>
                <a:path w="29209" h="29210">
                  <a:moveTo>
                    <a:pt x="28968" y="10680"/>
                  </a:moveTo>
                  <a:lnTo>
                    <a:pt x="18288" y="10680"/>
                  </a:lnTo>
                  <a:lnTo>
                    <a:pt x="12192" y="10680"/>
                  </a:lnTo>
                  <a:lnTo>
                    <a:pt x="12192" y="16764"/>
                  </a:lnTo>
                  <a:lnTo>
                    <a:pt x="12192" y="28956"/>
                  </a:lnTo>
                  <a:lnTo>
                    <a:pt x="18288" y="28956"/>
                  </a:lnTo>
                  <a:lnTo>
                    <a:pt x="18288" y="16764"/>
                  </a:lnTo>
                  <a:lnTo>
                    <a:pt x="28968" y="16764"/>
                  </a:lnTo>
                  <a:lnTo>
                    <a:pt x="28968" y="10680"/>
                  </a:lnTo>
                  <a:close/>
                </a:path>
                <a:path w="29209" h="29210">
                  <a:moveTo>
                    <a:pt x="28968" y="0"/>
                  </a:moveTo>
                  <a:lnTo>
                    <a:pt x="6096" y="0"/>
                  </a:lnTo>
                  <a:lnTo>
                    <a:pt x="0" y="0"/>
                  </a:lnTo>
                  <a:lnTo>
                    <a:pt x="0" y="6096"/>
                  </a:lnTo>
                  <a:lnTo>
                    <a:pt x="0" y="28956"/>
                  </a:lnTo>
                  <a:lnTo>
                    <a:pt x="6096" y="28956"/>
                  </a:lnTo>
                  <a:lnTo>
                    <a:pt x="6096" y="6096"/>
                  </a:lnTo>
                  <a:lnTo>
                    <a:pt x="28968" y="6096"/>
                  </a:lnTo>
                  <a:lnTo>
                    <a:pt x="28968" y="0"/>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644652" y="288036"/>
              <a:ext cx="6476999" cy="28955"/>
            </a:xfrm>
            <a:prstGeom prst="rect">
              <a:avLst/>
            </a:prstGeom>
          </p:spPr>
        </p:pic>
        <p:sp>
          <p:nvSpPr>
            <p:cNvPr id="8" name="object 8"/>
            <p:cNvSpPr/>
            <p:nvPr/>
          </p:nvSpPr>
          <p:spPr>
            <a:xfrm>
              <a:off x="615683" y="288035"/>
              <a:ext cx="6535420" cy="9478010"/>
            </a:xfrm>
            <a:custGeom>
              <a:avLst/>
              <a:gdLst/>
              <a:ahLst/>
              <a:cxnLst/>
              <a:rect l="l" t="t" r="r" b="b"/>
              <a:pathLst>
                <a:path w="6535420" h="9478010">
                  <a:moveTo>
                    <a:pt x="28968" y="9471673"/>
                  </a:moveTo>
                  <a:lnTo>
                    <a:pt x="6108" y="9471673"/>
                  </a:lnTo>
                  <a:lnTo>
                    <a:pt x="6108" y="9448813"/>
                  </a:lnTo>
                  <a:lnTo>
                    <a:pt x="6108" y="28956"/>
                  </a:lnTo>
                  <a:lnTo>
                    <a:pt x="12" y="28956"/>
                  </a:lnTo>
                  <a:lnTo>
                    <a:pt x="12" y="9448813"/>
                  </a:lnTo>
                  <a:lnTo>
                    <a:pt x="12" y="9471673"/>
                  </a:lnTo>
                  <a:lnTo>
                    <a:pt x="0" y="9477769"/>
                  </a:lnTo>
                  <a:lnTo>
                    <a:pt x="6108" y="9477769"/>
                  </a:lnTo>
                  <a:lnTo>
                    <a:pt x="28968" y="9477769"/>
                  </a:lnTo>
                  <a:lnTo>
                    <a:pt x="28968" y="9471673"/>
                  </a:lnTo>
                  <a:close/>
                </a:path>
                <a:path w="6535420" h="9478010">
                  <a:moveTo>
                    <a:pt x="28968" y="9461005"/>
                  </a:moveTo>
                  <a:lnTo>
                    <a:pt x="18288" y="9461005"/>
                  </a:lnTo>
                  <a:lnTo>
                    <a:pt x="18288" y="9448800"/>
                  </a:lnTo>
                  <a:lnTo>
                    <a:pt x="18288" y="28956"/>
                  </a:lnTo>
                  <a:lnTo>
                    <a:pt x="12192" y="28956"/>
                  </a:lnTo>
                  <a:lnTo>
                    <a:pt x="12192" y="9448800"/>
                  </a:lnTo>
                  <a:lnTo>
                    <a:pt x="12192" y="9461005"/>
                  </a:lnTo>
                  <a:lnTo>
                    <a:pt x="12192" y="9467101"/>
                  </a:lnTo>
                  <a:lnTo>
                    <a:pt x="18288" y="9467101"/>
                  </a:lnTo>
                  <a:lnTo>
                    <a:pt x="28968" y="9467101"/>
                  </a:lnTo>
                  <a:lnTo>
                    <a:pt x="28968" y="9461005"/>
                  </a:lnTo>
                  <a:close/>
                </a:path>
                <a:path w="6535420" h="9478010">
                  <a:moveTo>
                    <a:pt x="28968" y="28956"/>
                  </a:moveTo>
                  <a:lnTo>
                    <a:pt x="22872" y="28956"/>
                  </a:lnTo>
                  <a:lnTo>
                    <a:pt x="22872" y="9448800"/>
                  </a:lnTo>
                  <a:lnTo>
                    <a:pt x="22872" y="9454909"/>
                  </a:lnTo>
                  <a:lnTo>
                    <a:pt x="28968" y="9454909"/>
                  </a:lnTo>
                  <a:lnTo>
                    <a:pt x="28968" y="9448813"/>
                  </a:lnTo>
                  <a:lnTo>
                    <a:pt x="28968" y="28956"/>
                  </a:lnTo>
                  <a:close/>
                </a:path>
                <a:path w="6535420" h="9478010">
                  <a:moveTo>
                    <a:pt x="6512065" y="22860"/>
                  </a:moveTo>
                  <a:lnTo>
                    <a:pt x="6505969" y="22860"/>
                  </a:lnTo>
                  <a:lnTo>
                    <a:pt x="6505969" y="28956"/>
                  </a:lnTo>
                  <a:lnTo>
                    <a:pt x="6505969" y="9448813"/>
                  </a:lnTo>
                  <a:lnTo>
                    <a:pt x="6512065" y="9448813"/>
                  </a:lnTo>
                  <a:lnTo>
                    <a:pt x="6512065" y="28956"/>
                  </a:lnTo>
                  <a:lnTo>
                    <a:pt x="6512065" y="22860"/>
                  </a:lnTo>
                  <a:close/>
                </a:path>
                <a:path w="6535420" h="9478010">
                  <a:moveTo>
                    <a:pt x="6522733" y="10680"/>
                  </a:moveTo>
                  <a:lnTo>
                    <a:pt x="6518161" y="10680"/>
                  </a:lnTo>
                  <a:lnTo>
                    <a:pt x="6505956" y="10680"/>
                  </a:lnTo>
                  <a:lnTo>
                    <a:pt x="6505956" y="16764"/>
                  </a:lnTo>
                  <a:lnTo>
                    <a:pt x="6518161" y="16764"/>
                  </a:lnTo>
                  <a:lnTo>
                    <a:pt x="6518161" y="28956"/>
                  </a:lnTo>
                  <a:lnTo>
                    <a:pt x="6518161" y="9448800"/>
                  </a:lnTo>
                  <a:lnTo>
                    <a:pt x="6522733" y="9448800"/>
                  </a:lnTo>
                  <a:lnTo>
                    <a:pt x="6522733" y="28956"/>
                  </a:lnTo>
                  <a:lnTo>
                    <a:pt x="6522733" y="16764"/>
                  </a:lnTo>
                  <a:lnTo>
                    <a:pt x="6522733" y="10680"/>
                  </a:lnTo>
                  <a:close/>
                </a:path>
                <a:path w="6535420" h="9478010">
                  <a:moveTo>
                    <a:pt x="6534912" y="0"/>
                  </a:moveTo>
                  <a:lnTo>
                    <a:pt x="6528829" y="0"/>
                  </a:lnTo>
                  <a:lnTo>
                    <a:pt x="6505956" y="0"/>
                  </a:lnTo>
                  <a:lnTo>
                    <a:pt x="6505956" y="6096"/>
                  </a:lnTo>
                  <a:lnTo>
                    <a:pt x="6528829" y="6096"/>
                  </a:lnTo>
                  <a:lnTo>
                    <a:pt x="6528829" y="28956"/>
                  </a:lnTo>
                  <a:lnTo>
                    <a:pt x="6528829" y="9448813"/>
                  </a:lnTo>
                  <a:lnTo>
                    <a:pt x="6534912" y="9448813"/>
                  </a:lnTo>
                  <a:lnTo>
                    <a:pt x="6534912" y="28956"/>
                  </a:lnTo>
                  <a:lnTo>
                    <a:pt x="6534912" y="6096"/>
                  </a:lnTo>
                  <a:lnTo>
                    <a:pt x="6534912" y="0"/>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644652" y="9736836"/>
              <a:ext cx="6476999" cy="28956"/>
            </a:xfrm>
            <a:prstGeom prst="rect">
              <a:avLst/>
            </a:prstGeom>
          </p:spPr>
        </p:pic>
        <p:sp>
          <p:nvSpPr>
            <p:cNvPr id="10" name="object 10"/>
            <p:cNvSpPr/>
            <p:nvPr/>
          </p:nvSpPr>
          <p:spPr>
            <a:xfrm>
              <a:off x="7121639" y="9736836"/>
              <a:ext cx="29209" cy="29209"/>
            </a:xfrm>
            <a:custGeom>
              <a:avLst/>
              <a:gdLst/>
              <a:ahLst/>
              <a:cxnLst/>
              <a:rect l="l" t="t" r="r" b="b"/>
              <a:pathLst>
                <a:path w="29209" h="29209">
                  <a:moveTo>
                    <a:pt x="6108" y="0"/>
                  </a:moveTo>
                  <a:lnTo>
                    <a:pt x="0" y="0"/>
                  </a:lnTo>
                  <a:lnTo>
                    <a:pt x="0" y="6108"/>
                  </a:lnTo>
                  <a:lnTo>
                    <a:pt x="6108" y="6108"/>
                  </a:lnTo>
                  <a:lnTo>
                    <a:pt x="6108" y="0"/>
                  </a:lnTo>
                  <a:close/>
                </a:path>
                <a:path w="29209" h="29209">
                  <a:moveTo>
                    <a:pt x="16776" y="0"/>
                  </a:moveTo>
                  <a:lnTo>
                    <a:pt x="12204" y="0"/>
                  </a:lnTo>
                  <a:lnTo>
                    <a:pt x="12204" y="12204"/>
                  </a:lnTo>
                  <a:lnTo>
                    <a:pt x="0" y="12204"/>
                  </a:lnTo>
                  <a:lnTo>
                    <a:pt x="0" y="18300"/>
                  </a:lnTo>
                  <a:lnTo>
                    <a:pt x="12204" y="18300"/>
                  </a:lnTo>
                  <a:lnTo>
                    <a:pt x="16776" y="18300"/>
                  </a:lnTo>
                  <a:lnTo>
                    <a:pt x="16776" y="12204"/>
                  </a:lnTo>
                  <a:lnTo>
                    <a:pt x="16776" y="0"/>
                  </a:lnTo>
                  <a:close/>
                </a:path>
                <a:path w="29209" h="29209">
                  <a:moveTo>
                    <a:pt x="28956" y="0"/>
                  </a:moveTo>
                  <a:lnTo>
                    <a:pt x="22872" y="0"/>
                  </a:lnTo>
                  <a:lnTo>
                    <a:pt x="22872" y="22872"/>
                  </a:lnTo>
                  <a:lnTo>
                    <a:pt x="0" y="22872"/>
                  </a:lnTo>
                  <a:lnTo>
                    <a:pt x="0" y="28968"/>
                  </a:lnTo>
                  <a:lnTo>
                    <a:pt x="22872" y="28968"/>
                  </a:lnTo>
                  <a:lnTo>
                    <a:pt x="28956" y="28968"/>
                  </a:lnTo>
                  <a:lnTo>
                    <a:pt x="28956" y="22872"/>
                  </a:lnTo>
                  <a:lnTo>
                    <a:pt x="28956"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12401" y="8832907"/>
            <a:ext cx="5383530" cy="222885"/>
          </a:xfrm>
          <a:prstGeom prst="rect">
            <a:avLst/>
          </a:prstGeom>
        </p:spPr>
        <p:txBody>
          <a:bodyPr vert="horz" wrap="square" lIns="0" tIns="11430" rIns="0" bIns="0" rtlCol="0">
            <a:spAutoFit/>
          </a:bodyPr>
          <a:lstStyle/>
          <a:p>
            <a:pPr marL="12700">
              <a:lnSpc>
                <a:spcPct val="100000"/>
              </a:lnSpc>
              <a:spcBef>
                <a:spcPts val="90"/>
              </a:spcBef>
            </a:pPr>
            <a:r>
              <a:rPr sz="1300" spc="-5" dirty="0">
                <a:latin typeface="Times New Roman"/>
                <a:cs typeface="Times New Roman"/>
              </a:rPr>
              <a:t>This</a:t>
            </a:r>
            <a:r>
              <a:rPr sz="1300" spc="10" dirty="0">
                <a:latin typeface="Times New Roman"/>
                <a:cs typeface="Times New Roman"/>
              </a:rPr>
              <a:t> </a:t>
            </a:r>
            <a:r>
              <a:rPr sz="1300" spc="-5" dirty="0">
                <a:latin typeface="Times New Roman"/>
                <a:cs typeface="Times New Roman"/>
              </a:rPr>
              <a:t>is</a:t>
            </a:r>
            <a:r>
              <a:rPr sz="1300" dirty="0">
                <a:latin typeface="Times New Roman"/>
                <a:cs typeface="Times New Roman"/>
              </a:rPr>
              <a:t> </a:t>
            </a:r>
            <a:r>
              <a:rPr sz="1300" spc="-5" dirty="0">
                <a:latin typeface="Times New Roman"/>
                <a:cs typeface="Times New Roman"/>
              </a:rPr>
              <a:t>the</a:t>
            </a:r>
            <a:r>
              <a:rPr sz="1300" dirty="0">
                <a:latin typeface="Times New Roman"/>
                <a:cs typeface="Times New Roman"/>
              </a:rPr>
              <a:t> </a:t>
            </a:r>
            <a:r>
              <a:rPr sz="1300" spc="-5" dirty="0">
                <a:latin typeface="Times New Roman"/>
                <a:cs typeface="Times New Roman"/>
              </a:rPr>
              <a:t>flow</a:t>
            </a:r>
            <a:r>
              <a:rPr sz="1300" spc="25" dirty="0">
                <a:latin typeface="Times New Roman"/>
                <a:cs typeface="Times New Roman"/>
              </a:rPr>
              <a:t> </a:t>
            </a:r>
            <a:r>
              <a:rPr sz="1300" spc="-5" dirty="0">
                <a:latin typeface="Times New Roman"/>
                <a:cs typeface="Times New Roman"/>
              </a:rPr>
              <a:t>diagram</a:t>
            </a:r>
            <a:r>
              <a:rPr sz="1300" spc="-10" dirty="0">
                <a:latin typeface="Times New Roman"/>
                <a:cs typeface="Times New Roman"/>
              </a:rPr>
              <a:t> </a:t>
            </a:r>
            <a:r>
              <a:rPr sz="1300" spc="-5" dirty="0">
                <a:latin typeface="Times New Roman"/>
                <a:cs typeface="Times New Roman"/>
              </a:rPr>
              <a:t>for</a:t>
            </a:r>
            <a:r>
              <a:rPr sz="1300" spc="15" dirty="0">
                <a:latin typeface="Times New Roman"/>
                <a:cs typeface="Times New Roman"/>
              </a:rPr>
              <a:t> </a:t>
            </a:r>
            <a:r>
              <a:rPr sz="1300" spc="-5" dirty="0">
                <a:latin typeface="Times New Roman"/>
                <a:cs typeface="Times New Roman"/>
              </a:rPr>
              <a:t>a better</a:t>
            </a:r>
            <a:r>
              <a:rPr sz="1300" spc="15" dirty="0">
                <a:latin typeface="Times New Roman"/>
                <a:cs typeface="Times New Roman"/>
              </a:rPr>
              <a:t> </a:t>
            </a:r>
            <a:r>
              <a:rPr sz="1300" spc="-5" dirty="0">
                <a:latin typeface="Times New Roman"/>
                <a:cs typeface="Times New Roman"/>
              </a:rPr>
              <a:t>understanding</a:t>
            </a:r>
            <a:r>
              <a:rPr sz="1300" spc="15" dirty="0">
                <a:latin typeface="Times New Roman"/>
                <a:cs typeface="Times New Roman"/>
              </a:rPr>
              <a:t> </a:t>
            </a:r>
            <a:r>
              <a:rPr sz="1300" spc="-5" dirty="0">
                <a:latin typeface="Times New Roman"/>
                <a:cs typeface="Times New Roman"/>
              </a:rPr>
              <a:t>of</a:t>
            </a:r>
            <a:r>
              <a:rPr sz="1300" dirty="0">
                <a:latin typeface="Times New Roman"/>
                <a:cs typeface="Times New Roman"/>
              </a:rPr>
              <a:t> </a:t>
            </a:r>
            <a:r>
              <a:rPr sz="1300" spc="-5" dirty="0">
                <a:latin typeface="Times New Roman"/>
                <a:cs typeface="Times New Roman"/>
              </a:rPr>
              <a:t>the</a:t>
            </a:r>
            <a:r>
              <a:rPr sz="1300" spc="10" dirty="0">
                <a:latin typeface="Times New Roman"/>
                <a:cs typeface="Times New Roman"/>
              </a:rPr>
              <a:t> </a:t>
            </a:r>
            <a:r>
              <a:rPr sz="1300" dirty="0">
                <a:latin typeface="Times New Roman"/>
                <a:cs typeface="Times New Roman"/>
              </a:rPr>
              <a:t>steps </a:t>
            </a:r>
            <a:r>
              <a:rPr sz="1300" spc="-5" dirty="0">
                <a:latin typeface="Times New Roman"/>
                <a:cs typeface="Times New Roman"/>
              </a:rPr>
              <a:t>mentioned</a:t>
            </a:r>
            <a:r>
              <a:rPr sz="1300" spc="10" dirty="0">
                <a:latin typeface="Times New Roman"/>
                <a:cs typeface="Times New Roman"/>
              </a:rPr>
              <a:t> </a:t>
            </a:r>
            <a:r>
              <a:rPr sz="1300" spc="-5" dirty="0">
                <a:latin typeface="Times New Roman"/>
                <a:cs typeface="Times New Roman"/>
              </a:rPr>
              <a:t>above.</a:t>
            </a:r>
            <a:endParaRPr sz="1300">
              <a:latin typeface="Times New Roman"/>
              <a:cs typeface="Times New Roman"/>
            </a:endParaRPr>
          </a:p>
        </p:txBody>
      </p:sp>
      <p:pic>
        <p:nvPicPr>
          <p:cNvPr id="3" name="object 3"/>
          <p:cNvPicPr/>
          <p:nvPr/>
        </p:nvPicPr>
        <p:blipFill>
          <a:blip r:embed="rId2" cstate="print"/>
          <a:stretch>
            <a:fillRect/>
          </a:stretch>
        </p:blipFill>
        <p:spPr>
          <a:xfrm>
            <a:off x="2072639" y="1027176"/>
            <a:ext cx="3432047" cy="7714487"/>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1081843"/>
            <a:ext cx="4359910" cy="748030"/>
          </a:xfrm>
          <a:prstGeom prst="rect">
            <a:avLst/>
          </a:prstGeom>
        </p:spPr>
        <p:txBody>
          <a:bodyPr vert="horz" wrap="square" lIns="0" tIns="11430" rIns="0" bIns="0" rtlCol="0">
            <a:spAutoFit/>
          </a:bodyPr>
          <a:lstStyle/>
          <a:p>
            <a:pPr marL="241300" indent="-228600">
              <a:lnSpc>
                <a:spcPts val="1525"/>
              </a:lnSpc>
              <a:spcBef>
                <a:spcPts val="90"/>
              </a:spcBef>
              <a:buAutoNum type="arabicPeriod" startAt="5"/>
              <a:tabLst>
                <a:tab pos="241300" algn="l"/>
              </a:tabLst>
            </a:pPr>
            <a:r>
              <a:rPr sz="1300" b="1" spc="-5" dirty="0">
                <a:latin typeface="Times New Roman"/>
                <a:cs typeface="Times New Roman"/>
              </a:rPr>
              <a:t>Configuring</a:t>
            </a:r>
            <a:r>
              <a:rPr sz="1300" b="1" spc="-20" dirty="0">
                <a:latin typeface="Times New Roman"/>
                <a:cs typeface="Times New Roman"/>
              </a:rPr>
              <a:t> </a:t>
            </a:r>
            <a:r>
              <a:rPr sz="1300" b="1" spc="-5" dirty="0">
                <a:latin typeface="Times New Roman"/>
                <a:cs typeface="Times New Roman"/>
              </a:rPr>
              <a:t>IP</a:t>
            </a:r>
            <a:r>
              <a:rPr sz="1300" b="1" spc="5" dirty="0">
                <a:latin typeface="Times New Roman"/>
                <a:cs typeface="Times New Roman"/>
              </a:rPr>
              <a:t> </a:t>
            </a:r>
            <a:r>
              <a:rPr sz="1300" b="1" spc="-5" dirty="0">
                <a:latin typeface="Times New Roman"/>
                <a:cs typeface="Times New Roman"/>
              </a:rPr>
              <a:t>Addresses</a:t>
            </a:r>
            <a:endParaRPr sz="1300">
              <a:latin typeface="Times New Roman"/>
              <a:cs typeface="Times New Roman"/>
            </a:endParaRPr>
          </a:p>
          <a:p>
            <a:pPr marL="241300">
              <a:lnSpc>
                <a:spcPts val="1405"/>
              </a:lnSpc>
            </a:pPr>
            <a:r>
              <a:rPr sz="1200" spc="-5" dirty="0">
                <a:latin typeface="Times New Roman"/>
                <a:cs typeface="Times New Roman"/>
              </a:rPr>
              <a:t>We</a:t>
            </a:r>
            <a:r>
              <a:rPr sz="1200" dirty="0">
                <a:latin typeface="Times New Roman"/>
                <a:cs typeface="Times New Roman"/>
              </a:rPr>
              <a:t> have</a:t>
            </a:r>
            <a:r>
              <a:rPr sz="1200" spc="-10" dirty="0">
                <a:latin typeface="Times New Roman"/>
                <a:cs typeface="Times New Roman"/>
              </a:rPr>
              <a:t> </a:t>
            </a:r>
            <a:r>
              <a:rPr sz="1200" dirty="0">
                <a:latin typeface="Times New Roman"/>
                <a:cs typeface="Times New Roman"/>
              </a:rPr>
              <a:t>attached</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screenshots</a:t>
            </a:r>
            <a:r>
              <a:rPr sz="1200" spc="15" dirty="0">
                <a:latin typeface="Times New Roman"/>
                <a:cs typeface="Times New Roman"/>
              </a:rPr>
              <a:t> </a:t>
            </a:r>
            <a:r>
              <a:rPr sz="1200" spc="-5" dirty="0">
                <a:latin typeface="Times New Roman"/>
                <a:cs typeface="Times New Roman"/>
              </a:rPr>
              <a:t>of</a:t>
            </a:r>
            <a:r>
              <a:rPr sz="1200" spc="-10" dirty="0">
                <a:latin typeface="Times New Roman"/>
                <a:cs typeface="Times New Roman"/>
              </a:rPr>
              <a:t> </a:t>
            </a:r>
            <a:r>
              <a:rPr sz="1200" dirty="0">
                <a:latin typeface="Times New Roman"/>
                <a:cs typeface="Times New Roman"/>
              </a:rPr>
              <a:t>all </a:t>
            </a:r>
            <a:r>
              <a:rPr sz="1200" spc="-5" dirty="0">
                <a:latin typeface="Times New Roman"/>
                <a:cs typeface="Times New Roman"/>
              </a:rPr>
              <a:t>the</a:t>
            </a:r>
            <a:r>
              <a:rPr sz="1200" spc="20" dirty="0">
                <a:latin typeface="Times New Roman"/>
                <a:cs typeface="Times New Roman"/>
              </a:rPr>
              <a:t> </a:t>
            </a:r>
            <a:r>
              <a:rPr sz="1200" spc="-15" dirty="0">
                <a:latin typeface="Times New Roman"/>
                <a:cs typeface="Times New Roman"/>
              </a:rPr>
              <a:t>IP</a:t>
            </a:r>
            <a:r>
              <a:rPr sz="1200" dirty="0">
                <a:latin typeface="Times New Roman"/>
                <a:cs typeface="Times New Roman"/>
              </a:rPr>
              <a:t> </a:t>
            </a:r>
            <a:r>
              <a:rPr sz="1200" spc="-5" dirty="0">
                <a:latin typeface="Times New Roman"/>
                <a:cs typeface="Times New Roman"/>
              </a:rPr>
              <a:t>configuration</a:t>
            </a:r>
            <a:r>
              <a:rPr sz="1200" dirty="0">
                <a:latin typeface="Times New Roman"/>
                <a:cs typeface="Times New Roman"/>
              </a:rPr>
              <a:t> </a:t>
            </a:r>
            <a:r>
              <a:rPr sz="1200" spc="-5" dirty="0">
                <a:latin typeface="Times New Roman"/>
                <a:cs typeface="Times New Roman"/>
              </a:rPr>
              <a:t>below:</a:t>
            </a:r>
            <a:endParaRPr sz="1200">
              <a:latin typeface="Times New Roman"/>
              <a:cs typeface="Times New Roman"/>
            </a:endParaRPr>
          </a:p>
          <a:p>
            <a:pPr>
              <a:lnSpc>
                <a:spcPct val="100000"/>
              </a:lnSpc>
            </a:pPr>
            <a:endParaRPr sz="1150">
              <a:latin typeface="Times New Roman"/>
              <a:cs typeface="Times New Roman"/>
            </a:endParaRPr>
          </a:p>
          <a:p>
            <a:pPr marL="735965" lvl="1" indent="-266700">
              <a:lnSpc>
                <a:spcPct val="100000"/>
              </a:lnSpc>
              <a:buChar char="●"/>
              <a:tabLst>
                <a:tab pos="735965" algn="l"/>
                <a:tab pos="736600" algn="l"/>
              </a:tabLst>
            </a:pPr>
            <a:r>
              <a:rPr sz="1200" spc="-5" dirty="0">
                <a:latin typeface="Times New Roman"/>
                <a:cs typeface="Times New Roman"/>
              </a:rPr>
              <a:t>Main</a:t>
            </a:r>
            <a:r>
              <a:rPr sz="1200" spc="-10" dirty="0">
                <a:latin typeface="Times New Roman"/>
                <a:cs typeface="Times New Roman"/>
              </a:rPr>
              <a:t> </a:t>
            </a:r>
            <a:r>
              <a:rPr sz="1200" spc="-5" dirty="0">
                <a:latin typeface="Times New Roman"/>
                <a:cs typeface="Times New Roman"/>
              </a:rPr>
              <a:t>Router</a:t>
            </a:r>
            <a:r>
              <a:rPr sz="1200" spc="-1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p:txBody>
      </p:sp>
      <p:sp>
        <p:nvSpPr>
          <p:cNvPr id="3" name="object 3"/>
          <p:cNvSpPr txBox="1"/>
          <p:nvPr/>
        </p:nvSpPr>
        <p:spPr>
          <a:xfrm>
            <a:off x="1816100" y="3623852"/>
            <a:ext cx="1190625"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GigabitEthernet0/1</a:t>
            </a:r>
            <a:endParaRPr sz="1200">
              <a:latin typeface="Times New Roman"/>
              <a:cs typeface="Times New Roman"/>
            </a:endParaRPr>
          </a:p>
        </p:txBody>
      </p:sp>
      <p:sp>
        <p:nvSpPr>
          <p:cNvPr id="4" name="object 4"/>
          <p:cNvSpPr txBox="1"/>
          <p:nvPr/>
        </p:nvSpPr>
        <p:spPr>
          <a:xfrm>
            <a:off x="1816100" y="4631216"/>
            <a:ext cx="69342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Serial0/1/0</a:t>
            </a:r>
            <a:endParaRPr sz="1200">
              <a:latin typeface="Times New Roman"/>
              <a:cs typeface="Times New Roman"/>
            </a:endParaRPr>
          </a:p>
        </p:txBody>
      </p:sp>
      <p:sp>
        <p:nvSpPr>
          <p:cNvPr id="5" name="object 5"/>
          <p:cNvSpPr txBox="1"/>
          <p:nvPr/>
        </p:nvSpPr>
        <p:spPr>
          <a:xfrm>
            <a:off x="1816100" y="5678204"/>
            <a:ext cx="69342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Serial0/1/1</a:t>
            </a:r>
            <a:endParaRPr sz="1200">
              <a:latin typeface="Times New Roman"/>
              <a:cs typeface="Times New Roman"/>
            </a:endParaRPr>
          </a:p>
        </p:txBody>
      </p:sp>
      <p:sp>
        <p:nvSpPr>
          <p:cNvPr id="6" name="object 6"/>
          <p:cNvSpPr txBox="1"/>
          <p:nvPr/>
        </p:nvSpPr>
        <p:spPr>
          <a:xfrm>
            <a:off x="1816100" y="6703856"/>
            <a:ext cx="26035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R</a:t>
            </a:r>
            <a:r>
              <a:rPr sz="1200" spc="-25" dirty="0">
                <a:latin typeface="Times New Roman"/>
                <a:cs typeface="Times New Roman"/>
              </a:rPr>
              <a:t>I</a:t>
            </a:r>
            <a:r>
              <a:rPr sz="1200" spc="-5" dirty="0">
                <a:latin typeface="Times New Roman"/>
                <a:cs typeface="Times New Roman"/>
              </a:rPr>
              <a:t>P</a:t>
            </a:r>
            <a:endParaRPr sz="1200">
              <a:latin typeface="Times New Roman"/>
              <a:cs typeface="Times New Roman"/>
            </a:endParaRPr>
          </a:p>
        </p:txBody>
      </p:sp>
      <p:pic>
        <p:nvPicPr>
          <p:cNvPr id="7" name="object 7"/>
          <p:cNvPicPr/>
          <p:nvPr/>
        </p:nvPicPr>
        <p:blipFill>
          <a:blip r:embed="rId2" cstate="print"/>
          <a:stretch>
            <a:fillRect/>
          </a:stretch>
        </p:blipFill>
        <p:spPr>
          <a:xfrm>
            <a:off x="1825751" y="1816607"/>
            <a:ext cx="3358895" cy="1658111"/>
          </a:xfrm>
          <a:prstGeom prst="rect">
            <a:avLst/>
          </a:prstGeom>
        </p:spPr>
      </p:pic>
      <p:pic>
        <p:nvPicPr>
          <p:cNvPr id="8" name="object 8"/>
          <p:cNvPicPr/>
          <p:nvPr/>
        </p:nvPicPr>
        <p:blipFill>
          <a:blip r:embed="rId3" cstate="print"/>
          <a:stretch>
            <a:fillRect/>
          </a:stretch>
        </p:blipFill>
        <p:spPr>
          <a:xfrm>
            <a:off x="1825751" y="3819144"/>
            <a:ext cx="3395471" cy="664464"/>
          </a:xfrm>
          <a:prstGeom prst="rect">
            <a:avLst/>
          </a:prstGeom>
        </p:spPr>
      </p:pic>
      <p:pic>
        <p:nvPicPr>
          <p:cNvPr id="9" name="object 9"/>
          <p:cNvPicPr/>
          <p:nvPr/>
        </p:nvPicPr>
        <p:blipFill>
          <a:blip r:embed="rId4" cstate="print"/>
          <a:stretch>
            <a:fillRect/>
          </a:stretch>
        </p:blipFill>
        <p:spPr>
          <a:xfrm>
            <a:off x="1825751" y="4828032"/>
            <a:ext cx="3395471" cy="701039"/>
          </a:xfrm>
          <a:prstGeom prst="rect">
            <a:avLst/>
          </a:prstGeom>
        </p:spPr>
      </p:pic>
      <p:pic>
        <p:nvPicPr>
          <p:cNvPr id="10" name="object 10"/>
          <p:cNvPicPr/>
          <p:nvPr/>
        </p:nvPicPr>
        <p:blipFill>
          <a:blip r:embed="rId5" cstate="print"/>
          <a:stretch>
            <a:fillRect/>
          </a:stretch>
        </p:blipFill>
        <p:spPr>
          <a:xfrm>
            <a:off x="1825751" y="5873496"/>
            <a:ext cx="3395471" cy="679703"/>
          </a:xfrm>
          <a:prstGeom prst="rect">
            <a:avLst/>
          </a:prstGeom>
        </p:spPr>
      </p:pic>
      <p:grpSp>
        <p:nvGrpSpPr>
          <p:cNvPr id="11" name="object 11"/>
          <p:cNvGrpSpPr/>
          <p:nvPr/>
        </p:nvGrpSpPr>
        <p:grpSpPr>
          <a:xfrm>
            <a:off x="1830323" y="6903719"/>
            <a:ext cx="952500" cy="1416050"/>
            <a:chOff x="1830323" y="6903719"/>
            <a:chExt cx="952500" cy="1416050"/>
          </a:xfrm>
        </p:grpSpPr>
        <p:pic>
          <p:nvPicPr>
            <p:cNvPr id="12" name="object 12"/>
            <p:cNvPicPr/>
            <p:nvPr/>
          </p:nvPicPr>
          <p:blipFill>
            <a:blip r:embed="rId6" cstate="print"/>
            <a:stretch>
              <a:fillRect/>
            </a:stretch>
          </p:blipFill>
          <p:spPr>
            <a:xfrm>
              <a:off x="1837943" y="6912863"/>
              <a:ext cx="935735" cy="1395983"/>
            </a:xfrm>
            <a:prstGeom prst="rect">
              <a:avLst/>
            </a:prstGeom>
          </p:spPr>
        </p:pic>
        <p:sp>
          <p:nvSpPr>
            <p:cNvPr id="13" name="object 13"/>
            <p:cNvSpPr/>
            <p:nvPr/>
          </p:nvSpPr>
          <p:spPr>
            <a:xfrm>
              <a:off x="1836419" y="6909815"/>
              <a:ext cx="940435" cy="1403985"/>
            </a:xfrm>
            <a:custGeom>
              <a:avLst/>
              <a:gdLst/>
              <a:ahLst/>
              <a:cxnLst/>
              <a:rect l="l" t="t" r="r" b="b"/>
              <a:pathLst>
                <a:path w="940435" h="1403984">
                  <a:moveTo>
                    <a:pt x="0" y="0"/>
                  </a:moveTo>
                  <a:lnTo>
                    <a:pt x="940307" y="0"/>
                  </a:lnTo>
                  <a:lnTo>
                    <a:pt x="940307" y="1403603"/>
                  </a:lnTo>
                  <a:lnTo>
                    <a:pt x="0" y="1403603"/>
                  </a:lnTo>
                  <a:lnTo>
                    <a:pt x="0" y="0"/>
                  </a:lnTo>
                  <a:close/>
                </a:path>
              </a:pathLst>
            </a:custGeom>
            <a:ln w="12192">
              <a:solidFill>
                <a:srgbClr val="000000"/>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118110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DNS</a:t>
            </a:r>
            <a:r>
              <a:rPr sz="1200" spc="-55" dirty="0">
                <a:latin typeface="Times New Roman"/>
                <a:cs typeface="Times New Roman"/>
              </a:rPr>
              <a:t> </a:t>
            </a:r>
            <a:r>
              <a:rPr sz="1200" spc="-5" dirty="0">
                <a:latin typeface="Times New Roman"/>
                <a:cs typeface="Times New Roman"/>
              </a:rPr>
              <a:t>SERVER</a:t>
            </a:r>
            <a:endParaRPr sz="1200">
              <a:latin typeface="Times New Roman"/>
              <a:cs typeface="Times New Roman"/>
            </a:endParaRPr>
          </a:p>
        </p:txBody>
      </p:sp>
      <p:sp>
        <p:nvSpPr>
          <p:cNvPr id="3" name="object 3"/>
          <p:cNvSpPr txBox="1"/>
          <p:nvPr/>
        </p:nvSpPr>
        <p:spPr>
          <a:xfrm>
            <a:off x="1130300" y="4394996"/>
            <a:ext cx="1214755"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10" dirty="0">
                <a:latin typeface="Times New Roman"/>
                <a:cs typeface="Times New Roman"/>
              </a:rPr>
              <a:t>W</a:t>
            </a:r>
            <a:r>
              <a:rPr sz="1200" spc="-5" dirty="0">
                <a:latin typeface="Times New Roman"/>
                <a:cs typeface="Times New Roman"/>
              </a:rPr>
              <a:t>EB </a:t>
            </a:r>
            <a:r>
              <a:rPr sz="1200" spc="10" dirty="0">
                <a:latin typeface="Times New Roman"/>
                <a:cs typeface="Times New Roman"/>
              </a:rPr>
              <a:t>S</a:t>
            </a:r>
            <a:r>
              <a:rPr sz="1200" spc="-5" dirty="0">
                <a:latin typeface="Times New Roman"/>
                <a:cs typeface="Times New Roman"/>
              </a:rPr>
              <a:t>ERVER</a:t>
            </a:r>
            <a:endParaRPr sz="1200">
              <a:latin typeface="Times New Roman"/>
              <a:cs typeface="Times New Roman"/>
            </a:endParaRPr>
          </a:p>
        </p:txBody>
      </p:sp>
      <p:pic>
        <p:nvPicPr>
          <p:cNvPr id="4" name="object 4"/>
          <p:cNvPicPr/>
          <p:nvPr/>
        </p:nvPicPr>
        <p:blipFill>
          <a:blip r:embed="rId2" cstate="print"/>
          <a:stretch>
            <a:fillRect/>
          </a:stretch>
        </p:blipFill>
        <p:spPr>
          <a:xfrm>
            <a:off x="1368551" y="1261872"/>
            <a:ext cx="4325111" cy="2804160"/>
          </a:xfrm>
          <a:prstGeom prst="rect">
            <a:avLst/>
          </a:prstGeom>
        </p:spPr>
      </p:pic>
      <p:pic>
        <p:nvPicPr>
          <p:cNvPr id="5" name="object 5"/>
          <p:cNvPicPr/>
          <p:nvPr/>
        </p:nvPicPr>
        <p:blipFill>
          <a:blip r:embed="rId3" cstate="print"/>
          <a:stretch>
            <a:fillRect/>
          </a:stretch>
        </p:blipFill>
        <p:spPr>
          <a:xfrm>
            <a:off x="1368551" y="4590288"/>
            <a:ext cx="4322063" cy="2813303"/>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135763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EM</a:t>
            </a:r>
            <a:r>
              <a:rPr sz="1200" dirty="0">
                <a:latin typeface="Times New Roman"/>
                <a:cs typeface="Times New Roman"/>
              </a:rPr>
              <a:t>A</a:t>
            </a:r>
            <a:r>
              <a:rPr sz="1200" spc="-25" dirty="0">
                <a:latin typeface="Times New Roman"/>
                <a:cs typeface="Times New Roman"/>
              </a:rPr>
              <a:t>I</a:t>
            </a:r>
            <a:r>
              <a:rPr sz="1200" spc="-5" dirty="0">
                <a:latin typeface="Times New Roman"/>
                <a:cs typeface="Times New Roman"/>
              </a:rPr>
              <a:t>L S</a:t>
            </a:r>
            <a:r>
              <a:rPr sz="1200" spc="5" dirty="0">
                <a:latin typeface="Times New Roman"/>
                <a:cs typeface="Times New Roman"/>
              </a:rPr>
              <a:t>E</a:t>
            </a:r>
            <a:r>
              <a:rPr sz="1200" spc="-5" dirty="0">
                <a:latin typeface="Times New Roman"/>
                <a:cs typeface="Times New Roman"/>
              </a:rPr>
              <a:t>RVER</a:t>
            </a:r>
            <a:endParaRPr sz="1200">
              <a:latin typeface="Times New Roman"/>
              <a:cs typeface="Times New Roman"/>
            </a:endParaRPr>
          </a:p>
        </p:txBody>
      </p:sp>
      <p:sp>
        <p:nvSpPr>
          <p:cNvPr id="3" name="object 3"/>
          <p:cNvSpPr txBox="1"/>
          <p:nvPr/>
        </p:nvSpPr>
        <p:spPr>
          <a:xfrm>
            <a:off x="1130300" y="4551968"/>
            <a:ext cx="1591945"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COLLEGE</a:t>
            </a:r>
            <a:r>
              <a:rPr sz="1200" spc="-60" dirty="0">
                <a:latin typeface="Times New Roman"/>
                <a:cs typeface="Times New Roman"/>
              </a:rPr>
              <a:t> </a:t>
            </a:r>
            <a:r>
              <a:rPr sz="1200" spc="-5" dirty="0">
                <a:latin typeface="Times New Roman"/>
                <a:cs typeface="Times New Roman"/>
              </a:rPr>
              <a:t>ROUTER</a:t>
            </a:r>
            <a:endParaRPr sz="1200">
              <a:latin typeface="Times New Roman"/>
              <a:cs typeface="Times New Roman"/>
            </a:endParaRPr>
          </a:p>
        </p:txBody>
      </p:sp>
      <p:sp>
        <p:nvSpPr>
          <p:cNvPr id="4" name="object 4"/>
          <p:cNvSpPr txBox="1"/>
          <p:nvPr/>
        </p:nvSpPr>
        <p:spPr>
          <a:xfrm>
            <a:off x="1358900" y="5813840"/>
            <a:ext cx="1190625"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GigabitEthernet0/0</a:t>
            </a:r>
            <a:endParaRPr sz="1200">
              <a:latin typeface="Times New Roman"/>
              <a:cs typeface="Times New Roman"/>
            </a:endParaRPr>
          </a:p>
        </p:txBody>
      </p:sp>
      <p:sp>
        <p:nvSpPr>
          <p:cNvPr id="5" name="object 5"/>
          <p:cNvSpPr txBox="1"/>
          <p:nvPr/>
        </p:nvSpPr>
        <p:spPr>
          <a:xfrm>
            <a:off x="1358900" y="6830348"/>
            <a:ext cx="69342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Serial0/1/0</a:t>
            </a:r>
            <a:endParaRPr sz="1200">
              <a:latin typeface="Times New Roman"/>
              <a:cs typeface="Times New Roman"/>
            </a:endParaRPr>
          </a:p>
        </p:txBody>
      </p:sp>
      <p:grpSp>
        <p:nvGrpSpPr>
          <p:cNvPr id="6" name="object 6"/>
          <p:cNvGrpSpPr/>
          <p:nvPr/>
        </p:nvGrpSpPr>
        <p:grpSpPr>
          <a:xfrm>
            <a:off x="1368551" y="4927091"/>
            <a:ext cx="4023360" cy="734695"/>
            <a:chOff x="1368551" y="4927091"/>
            <a:chExt cx="4023360" cy="734695"/>
          </a:xfrm>
        </p:grpSpPr>
        <p:pic>
          <p:nvPicPr>
            <p:cNvPr id="7" name="object 7"/>
            <p:cNvPicPr/>
            <p:nvPr/>
          </p:nvPicPr>
          <p:blipFill>
            <a:blip r:embed="rId2" cstate="print"/>
            <a:stretch>
              <a:fillRect/>
            </a:stretch>
          </p:blipFill>
          <p:spPr>
            <a:xfrm>
              <a:off x="1368551" y="4953000"/>
              <a:ext cx="3011424" cy="707135"/>
            </a:xfrm>
            <a:prstGeom prst="rect">
              <a:avLst/>
            </a:prstGeom>
          </p:spPr>
        </p:pic>
        <p:pic>
          <p:nvPicPr>
            <p:cNvPr id="8" name="object 8"/>
            <p:cNvPicPr/>
            <p:nvPr/>
          </p:nvPicPr>
          <p:blipFill>
            <a:blip r:embed="rId3" cstate="print"/>
            <a:stretch>
              <a:fillRect/>
            </a:stretch>
          </p:blipFill>
          <p:spPr>
            <a:xfrm>
              <a:off x="4386072" y="4934712"/>
              <a:ext cx="996695" cy="716279"/>
            </a:xfrm>
            <a:prstGeom prst="rect">
              <a:avLst/>
            </a:prstGeom>
          </p:spPr>
        </p:pic>
        <p:sp>
          <p:nvSpPr>
            <p:cNvPr id="9" name="object 9"/>
            <p:cNvSpPr/>
            <p:nvPr/>
          </p:nvSpPr>
          <p:spPr>
            <a:xfrm>
              <a:off x="4383024" y="4933187"/>
              <a:ext cx="1003300" cy="722630"/>
            </a:xfrm>
            <a:custGeom>
              <a:avLst/>
              <a:gdLst/>
              <a:ahLst/>
              <a:cxnLst/>
              <a:rect l="l" t="t" r="r" b="b"/>
              <a:pathLst>
                <a:path w="1003300" h="722629">
                  <a:moveTo>
                    <a:pt x="0" y="0"/>
                  </a:moveTo>
                  <a:lnTo>
                    <a:pt x="1002791" y="0"/>
                  </a:lnTo>
                  <a:lnTo>
                    <a:pt x="1002791" y="722376"/>
                  </a:lnTo>
                  <a:lnTo>
                    <a:pt x="0" y="722376"/>
                  </a:lnTo>
                  <a:lnTo>
                    <a:pt x="0" y="0"/>
                  </a:lnTo>
                  <a:close/>
                </a:path>
              </a:pathLst>
            </a:custGeom>
            <a:ln w="12192">
              <a:solidFill>
                <a:srgbClr val="000000"/>
              </a:solidFill>
            </a:ln>
          </p:spPr>
          <p:txBody>
            <a:bodyPr wrap="square" lIns="0" tIns="0" rIns="0" bIns="0" rtlCol="0"/>
            <a:lstStyle/>
            <a:p>
              <a:endParaRPr/>
            </a:p>
          </p:txBody>
        </p:sp>
      </p:grpSp>
      <p:pic>
        <p:nvPicPr>
          <p:cNvPr id="10" name="object 10"/>
          <p:cNvPicPr/>
          <p:nvPr/>
        </p:nvPicPr>
        <p:blipFill>
          <a:blip r:embed="rId4" cstate="print"/>
          <a:stretch>
            <a:fillRect/>
          </a:stretch>
        </p:blipFill>
        <p:spPr>
          <a:xfrm>
            <a:off x="1368551" y="6010655"/>
            <a:ext cx="3364992" cy="670560"/>
          </a:xfrm>
          <a:prstGeom prst="rect">
            <a:avLst/>
          </a:prstGeom>
        </p:spPr>
      </p:pic>
      <p:pic>
        <p:nvPicPr>
          <p:cNvPr id="11" name="object 11"/>
          <p:cNvPicPr/>
          <p:nvPr/>
        </p:nvPicPr>
        <p:blipFill>
          <a:blip r:embed="rId5" cstate="print"/>
          <a:stretch>
            <a:fillRect/>
          </a:stretch>
        </p:blipFill>
        <p:spPr>
          <a:xfrm>
            <a:off x="1368551" y="7025640"/>
            <a:ext cx="3386327" cy="652271"/>
          </a:xfrm>
          <a:prstGeom prst="rect">
            <a:avLst/>
          </a:prstGeom>
        </p:spPr>
      </p:pic>
      <p:pic>
        <p:nvPicPr>
          <p:cNvPr id="12" name="object 12"/>
          <p:cNvPicPr/>
          <p:nvPr/>
        </p:nvPicPr>
        <p:blipFill>
          <a:blip r:embed="rId6" cstate="print"/>
          <a:stretch>
            <a:fillRect/>
          </a:stretch>
        </p:blipFill>
        <p:spPr>
          <a:xfrm>
            <a:off x="1072895" y="1237487"/>
            <a:ext cx="4322063" cy="1496567"/>
          </a:xfrm>
          <a:prstGeom prst="rect">
            <a:avLst/>
          </a:prstGeom>
        </p:spPr>
      </p:pic>
      <p:pic>
        <p:nvPicPr>
          <p:cNvPr id="13" name="object 13"/>
          <p:cNvPicPr/>
          <p:nvPr/>
        </p:nvPicPr>
        <p:blipFill>
          <a:blip r:embed="rId7" cstate="print"/>
          <a:stretch>
            <a:fillRect/>
          </a:stretch>
        </p:blipFill>
        <p:spPr>
          <a:xfrm>
            <a:off x="1072895" y="2791967"/>
            <a:ext cx="3041903" cy="1322832"/>
          </a:xfrm>
          <a:prstGeom prst="rect">
            <a:avLst/>
          </a:prstGeom>
        </p:spPr>
      </p:pic>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1734185"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ACADEMIC</a:t>
            </a:r>
            <a:r>
              <a:rPr sz="1200" spc="-30" dirty="0">
                <a:latin typeface="Times New Roman"/>
                <a:cs typeface="Times New Roman"/>
              </a:rPr>
              <a:t> </a:t>
            </a:r>
            <a:r>
              <a:rPr sz="1200" spc="-5" dirty="0">
                <a:latin typeface="Times New Roman"/>
                <a:cs typeface="Times New Roman"/>
              </a:rPr>
              <a:t>BLOCK</a:t>
            </a:r>
            <a:r>
              <a:rPr sz="1200" spc="-25" dirty="0">
                <a:latin typeface="Times New Roman"/>
                <a:cs typeface="Times New Roman"/>
              </a:rPr>
              <a:t> </a:t>
            </a:r>
            <a:r>
              <a:rPr sz="1200" spc="-5" dirty="0">
                <a:latin typeface="Times New Roman"/>
                <a:cs typeface="Times New Roman"/>
              </a:rPr>
              <a:t>1</a:t>
            </a:r>
            <a:endParaRPr sz="1200">
              <a:latin typeface="Times New Roman"/>
              <a:cs typeface="Times New Roman"/>
            </a:endParaRPr>
          </a:p>
        </p:txBody>
      </p:sp>
      <p:sp>
        <p:nvSpPr>
          <p:cNvPr id="3" name="object 3"/>
          <p:cNvSpPr txBox="1"/>
          <p:nvPr/>
        </p:nvSpPr>
        <p:spPr>
          <a:xfrm>
            <a:off x="1358900" y="2628680"/>
            <a:ext cx="1873250" cy="1435100"/>
          </a:xfrm>
          <a:prstGeom prst="rect">
            <a:avLst/>
          </a:prstGeom>
        </p:spPr>
        <p:txBody>
          <a:bodyPr vert="horz" wrap="square" lIns="0" tIns="24130" rIns="0" bIns="0" rtlCol="0">
            <a:spAutoFit/>
          </a:bodyPr>
          <a:lstStyle/>
          <a:p>
            <a:pPr marL="12700" marR="297815">
              <a:lnSpc>
                <a:spcPts val="1380"/>
              </a:lnSpc>
              <a:spcBef>
                <a:spcPts val="190"/>
              </a:spcBef>
            </a:pPr>
            <a:r>
              <a:rPr sz="1200" spc="-15" dirty="0">
                <a:latin typeface="Times New Roman"/>
                <a:cs typeface="Times New Roman"/>
              </a:rPr>
              <a:t>IP </a:t>
            </a:r>
            <a:r>
              <a:rPr sz="1200" spc="-5" dirty="0">
                <a:latin typeface="Times New Roman"/>
                <a:cs typeface="Times New Roman"/>
              </a:rPr>
              <a:t>Address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192.168.1.14-</a:t>
            </a:r>
            <a:r>
              <a:rPr sz="1200" spc="-1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12700">
              <a:lnSpc>
                <a:spcPts val="1315"/>
              </a:lnSpc>
            </a:pPr>
            <a:r>
              <a:rPr sz="1200" spc="-5" dirty="0">
                <a:latin typeface="Times New Roman"/>
                <a:cs typeface="Times New Roman"/>
              </a:rPr>
              <a:t>192.168.1.15-</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192.168.1.16-</a:t>
            </a:r>
            <a:r>
              <a:rPr sz="1200" spc="-2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12700">
              <a:lnSpc>
                <a:spcPts val="1380"/>
              </a:lnSpc>
            </a:pPr>
            <a:r>
              <a:rPr sz="1200" spc="-5" dirty="0">
                <a:latin typeface="Times New Roman"/>
                <a:cs typeface="Times New Roman"/>
              </a:rPr>
              <a:t>192.168.1.17-</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12700">
              <a:lnSpc>
                <a:spcPts val="1380"/>
              </a:lnSpc>
            </a:pPr>
            <a:r>
              <a:rPr sz="1200" spc="-5" dirty="0">
                <a:latin typeface="Times New Roman"/>
                <a:cs typeface="Times New Roman"/>
              </a:rPr>
              <a:t>Default Gateway- 192.168.1.1</a:t>
            </a:r>
            <a:endParaRPr sz="1200">
              <a:latin typeface="Times New Roman"/>
              <a:cs typeface="Times New Roman"/>
            </a:endParaRPr>
          </a:p>
          <a:p>
            <a:pPr marL="127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p:txBody>
      </p:sp>
      <p:sp>
        <p:nvSpPr>
          <p:cNvPr id="4" name="object 4"/>
          <p:cNvSpPr txBox="1"/>
          <p:nvPr/>
        </p:nvSpPr>
        <p:spPr>
          <a:xfrm>
            <a:off x="1130300" y="4731800"/>
            <a:ext cx="1734185"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ACADEMIC</a:t>
            </a:r>
            <a:r>
              <a:rPr sz="1200" spc="-30" dirty="0">
                <a:latin typeface="Times New Roman"/>
                <a:cs typeface="Times New Roman"/>
              </a:rPr>
              <a:t> </a:t>
            </a:r>
            <a:r>
              <a:rPr sz="1200" spc="-5" dirty="0">
                <a:latin typeface="Times New Roman"/>
                <a:cs typeface="Times New Roman"/>
              </a:rPr>
              <a:t>BLOCK</a:t>
            </a:r>
            <a:r>
              <a:rPr sz="1200" spc="-25" dirty="0">
                <a:latin typeface="Times New Roman"/>
                <a:cs typeface="Times New Roman"/>
              </a:rPr>
              <a:t> </a:t>
            </a:r>
            <a:r>
              <a:rPr sz="1200" spc="-5" dirty="0">
                <a:latin typeface="Times New Roman"/>
                <a:cs typeface="Times New Roman"/>
              </a:rPr>
              <a:t>2</a:t>
            </a:r>
            <a:endParaRPr sz="1200">
              <a:latin typeface="Times New Roman"/>
              <a:cs typeface="Times New Roman"/>
            </a:endParaRPr>
          </a:p>
        </p:txBody>
      </p:sp>
      <p:sp>
        <p:nvSpPr>
          <p:cNvPr id="5" name="object 5"/>
          <p:cNvSpPr txBox="1"/>
          <p:nvPr/>
        </p:nvSpPr>
        <p:spPr>
          <a:xfrm>
            <a:off x="1358900" y="6431060"/>
            <a:ext cx="1873250" cy="1435100"/>
          </a:xfrm>
          <a:prstGeom prst="rect">
            <a:avLst/>
          </a:prstGeom>
        </p:spPr>
        <p:txBody>
          <a:bodyPr vert="horz" wrap="square" lIns="0" tIns="24130" rIns="0" bIns="0" rtlCol="0">
            <a:spAutoFit/>
          </a:bodyPr>
          <a:lstStyle/>
          <a:p>
            <a:pPr marL="12700" marR="297815">
              <a:lnSpc>
                <a:spcPts val="1380"/>
              </a:lnSpc>
              <a:spcBef>
                <a:spcPts val="190"/>
              </a:spcBef>
            </a:pPr>
            <a:r>
              <a:rPr sz="1200" spc="-15" dirty="0">
                <a:latin typeface="Times New Roman"/>
                <a:cs typeface="Times New Roman"/>
              </a:rPr>
              <a:t>IP </a:t>
            </a:r>
            <a:r>
              <a:rPr sz="1200" spc="-5" dirty="0">
                <a:latin typeface="Times New Roman"/>
                <a:cs typeface="Times New Roman"/>
              </a:rPr>
              <a:t>Address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192.168.1.10-</a:t>
            </a:r>
            <a:r>
              <a:rPr sz="1200" spc="-1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12700">
              <a:lnSpc>
                <a:spcPts val="1315"/>
              </a:lnSpc>
            </a:pPr>
            <a:r>
              <a:rPr sz="1200" spc="-5" dirty="0">
                <a:latin typeface="Times New Roman"/>
                <a:cs typeface="Times New Roman"/>
              </a:rPr>
              <a:t>192.168.1.11-</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192.168.1.12-</a:t>
            </a:r>
            <a:r>
              <a:rPr sz="1200" spc="-2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12700">
              <a:lnSpc>
                <a:spcPts val="1380"/>
              </a:lnSpc>
            </a:pPr>
            <a:r>
              <a:rPr sz="1200" spc="-5" dirty="0">
                <a:latin typeface="Times New Roman"/>
                <a:cs typeface="Times New Roman"/>
              </a:rPr>
              <a:t>192.168.1.13-</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12700">
              <a:lnSpc>
                <a:spcPts val="1380"/>
              </a:lnSpc>
            </a:pPr>
            <a:r>
              <a:rPr sz="1200" spc="-5" dirty="0">
                <a:latin typeface="Times New Roman"/>
                <a:cs typeface="Times New Roman"/>
              </a:rPr>
              <a:t>Default Gateway- 192.168.1.1</a:t>
            </a:r>
            <a:endParaRPr sz="1200">
              <a:latin typeface="Times New Roman"/>
              <a:cs typeface="Times New Roman"/>
            </a:endParaRPr>
          </a:p>
          <a:p>
            <a:pPr marL="127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p:txBody>
      </p:sp>
      <p:pic>
        <p:nvPicPr>
          <p:cNvPr id="6" name="object 6"/>
          <p:cNvPicPr/>
          <p:nvPr/>
        </p:nvPicPr>
        <p:blipFill>
          <a:blip r:embed="rId2" cstate="print"/>
          <a:stretch>
            <a:fillRect/>
          </a:stretch>
        </p:blipFill>
        <p:spPr>
          <a:xfrm>
            <a:off x="1368551" y="1088136"/>
            <a:ext cx="2328671" cy="1566671"/>
          </a:xfrm>
          <a:prstGeom prst="rect">
            <a:avLst/>
          </a:prstGeom>
        </p:spPr>
      </p:pic>
      <p:pic>
        <p:nvPicPr>
          <p:cNvPr id="7" name="object 7"/>
          <p:cNvPicPr/>
          <p:nvPr/>
        </p:nvPicPr>
        <p:blipFill>
          <a:blip r:embed="rId3" cstate="print"/>
          <a:stretch>
            <a:fillRect/>
          </a:stretch>
        </p:blipFill>
        <p:spPr>
          <a:xfrm>
            <a:off x="1368551" y="4928616"/>
            <a:ext cx="2538983" cy="1527048"/>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147574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DOME</a:t>
            </a:r>
            <a:r>
              <a:rPr sz="1200" spc="-55" dirty="0">
                <a:latin typeface="Times New Roman"/>
                <a:cs typeface="Times New Roman"/>
              </a:rPr>
              <a:t> </a:t>
            </a:r>
            <a:r>
              <a:rPr sz="1200" spc="-5" dirty="0">
                <a:latin typeface="Times New Roman"/>
                <a:cs typeface="Times New Roman"/>
              </a:rPr>
              <a:t>BUILDING</a:t>
            </a:r>
            <a:endParaRPr sz="1200">
              <a:latin typeface="Times New Roman"/>
              <a:cs typeface="Times New Roman"/>
            </a:endParaRPr>
          </a:p>
        </p:txBody>
      </p:sp>
      <p:sp>
        <p:nvSpPr>
          <p:cNvPr id="3" name="object 3"/>
          <p:cNvSpPr txBox="1"/>
          <p:nvPr/>
        </p:nvSpPr>
        <p:spPr>
          <a:xfrm>
            <a:off x="1130300" y="2662208"/>
            <a:ext cx="2101850" cy="1785620"/>
          </a:xfrm>
          <a:prstGeom prst="rect">
            <a:avLst/>
          </a:prstGeom>
        </p:spPr>
        <p:txBody>
          <a:bodyPr vert="horz" wrap="square" lIns="0" tIns="24130" rIns="0" bIns="0" rtlCol="0">
            <a:spAutoFit/>
          </a:bodyPr>
          <a:lstStyle/>
          <a:p>
            <a:pPr marL="241300" marR="169545">
              <a:lnSpc>
                <a:spcPts val="1380"/>
              </a:lnSpc>
              <a:spcBef>
                <a:spcPts val="190"/>
              </a:spcBef>
            </a:pP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192.168.1.2-</a:t>
            </a:r>
            <a:r>
              <a:rPr sz="1200" spc="-1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241300">
              <a:lnSpc>
                <a:spcPts val="1315"/>
              </a:lnSpc>
            </a:pPr>
            <a:r>
              <a:rPr sz="1200" spc="-5" dirty="0">
                <a:latin typeface="Times New Roman"/>
                <a:cs typeface="Times New Roman"/>
              </a:rPr>
              <a:t>192.168.1.3-</a:t>
            </a:r>
            <a:r>
              <a:rPr sz="1200" spc="-5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241300">
              <a:lnSpc>
                <a:spcPts val="1380"/>
              </a:lnSpc>
            </a:pPr>
            <a:r>
              <a:rPr sz="1200" spc="-5" dirty="0">
                <a:latin typeface="Times New Roman"/>
                <a:cs typeface="Times New Roman"/>
              </a:rPr>
              <a:t>192.168.1.4-</a:t>
            </a:r>
            <a:r>
              <a:rPr sz="1200" spc="-2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2413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241300">
              <a:lnSpc>
                <a:spcPts val="1380"/>
              </a:lnSpc>
            </a:pPr>
            <a:r>
              <a:rPr sz="1200" spc="-5" dirty="0">
                <a:latin typeface="Times New Roman"/>
                <a:cs typeface="Times New Roman"/>
              </a:rPr>
              <a:t>Default Gateway- 192.168.1.1</a:t>
            </a:r>
            <a:endParaRPr sz="1200">
              <a:latin typeface="Times New Roman"/>
              <a:cs typeface="Times New Roman"/>
            </a:endParaRPr>
          </a:p>
          <a:p>
            <a:pPr marL="2413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a:p>
            <a:pPr>
              <a:lnSpc>
                <a:spcPct val="100000"/>
              </a:lnSpc>
            </a:pPr>
            <a:endParaRPr sz="1300">
              <a:latin typeface="Times New Roman"/>
              <a:cs typeface="Times New Roman"/>
            </a:endParaRPr>
          </a:p>
          <a:p>
            <a:pPr>
              <a:lnSpc>
                <a:spcPct val="100000"/>
              </a:lnSpc>
            </a:pPr>
            <a:endParaRPr sz="1050">
              <a:latin typeface="Times New Roman"/>
              <a:cs typeface="Times New Roman"/>
            </a:endParaRPr>
          </a:p>
          <a:p>
            <a:pPr marL="241300" indent="-228600">
              <a:lnSpc>
                <a:spcPct val="100000"/>
              </a:lnSpc>
              <a:buChar char="●"/>
              <a:tabLst>
                <a:tab pos="240665" algn="l"/>
                <a:tab pos="241300" algn="l"/>
              </a:tabLst>
            </a:pPr>
            <a:r>
              <a:rPr sz="1200" spc="-5" dirty="0">
                <a:latin typeface="Times New Roman"/>
                <a:cs typeface="Times New Roman"/>
              </a:rPr>
              <a:t>LIBRARY</a:t>
            </a:r>
            <a:endParaRPr sz="1200">
              <a:latin typeface="Times New Roman"/>
              <a:cs typeface="Times New Roman"/>
            </a:endParaRPr>
          </a:p>
        </p:txBody>
      </p:sp>
      <p:sp>
        <p:nvSpPr>
          <p:cNvPr id="4" name="object 4"/>
          <p:cNvSpPr txBox="1"/>
          <p:nvPr/>
        </p:nvSpPr>
        <p:spPr>
          <a:xfrm>
            <a:off x="1358900" y="5786408"/>
            <a:ext cx="1873250" cy="1084580"/>
          </a:xfrm>
          <a:prstGeom prst="rect">
            <a:avLst/>
          </a:prstGeom>
        </p:spPr>
        <p:txBody>
          <a:bodyPr vert="horz" wrap="square" lIns="0" tIns="24130" rIns="0" bIns="0" rtlCol="0">
            <a:spAutoFit/>
          </a:bodyPr>
          <a:lstStyle/>
          <a:p>
            <a:pPr marL="12700" marR="169545">
              <a:lnSpc>
                <a:spcPts val="1380"/>
              </a:lnSpc>
              <a:spcBef>
                <a:spcPts val="190"/>
              </a:spcBef>
            </a:pP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192.168.1.5-</a:t>
            </a:r>
            <a:r>
              <a:rPr sz="1200" spc="-1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15"/>
              </a:lnSpc>
            </a:pPr>
            <a:r>
              <a:rPr sz="1200" spc="-5" dirty="0">
                <a:latin typeface="Times New Roman"/>
                <a:cs typeface="Times New Roman"/>
              </a:rPr>
              <a:t>192.168.1.6-</a:t>
            </a:r>
            <a:r>
              <a:rPr sz="1200" spc="-5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12700">
              <a:lnSpc>
                <a:spcPts val="1380"/>
              </a:lnSpc>
            </a:pPr>
            <a:r>
              <a:rPr sz="1200" spc="-5" dirty="0">
                <a:latin typeface="Times New Roman"/>
                <a:cs typeface="Times New Roman"/>
              </a:rPr>
              <a:t>Default Gateway- 192.168.1.1</a:t>
            </a:r>
            <a:endParaRPr sz="1200">
              <a:latin typeface="Times New Roman"/>
              <a:cs typeface="Times New Roman"/>
            </a:endParaRPr>
          </a:p>
          <a:p>
            <a:pPr marL="127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p:txBody>
      </p:sp>
      <p:pic>
        <p:nvPicPr>
          <p:cNvPr id="5" name="object 5"/>
          <p:cNvPicPr/>
          <p:nvPr/>
        </p:nvPicPr>
        <p:blipFill>
          <a:blip r:embed="rId2" cstate="print"/>
          <a:stretch>
            <a:fillRect/>
          </a:stretch>
        </p:blipFill>
        <p:spPr>
          <a:xfrm>
            <a:off x="1368551" y="1088136"/>
            <a:ext cx="1825751" cy="1600199"/>
          </a:xfrm>
          <a:prstGeom prst="rect">
            <a:avLst/>
          </a:prstGeom>
        </p:spPr>
      </p:pic>
      <p:pic>
        <p:nvPicPr>
          <p:cNvPr id="6" name="object 6"/>
          <p:cNvPicPr/>
          <p:nvPr/>
        </p:nvPicPr>
        <p:blipFill>
          <a:blip r:embed="rId3" cstate="print"/>
          <a:stretch>
            <a:fillRect/>
          </a:stretch>
        </p:blipFill>
        <p:spPr>
          <a:xfrm>
            <a:off x="1368551" y="4434840"/>
            <a:ext cx="1490471" cy="1377695"/>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110363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25" dirty="0">
                <a:latin typeface="Times New Roman"/>
                <a:cs typeface="Times New Roman"/>
              </a:rPr>
              <a:t>I</a:t>
            </a:r>
            <a:r>
              <a:rPr sz="1200" spc="-5" dirty="0">
                <a:latin typeface="Times New Roman"/>
                <a:cs typeface="Times New Roman"/>
              </a:rPr>
              <a:t>T Consul</a:t>
            </a:r>
            <a:r>
              <a:rPr sz="1200" spc="5" dirty="0">
                <a:latin typeface="Times New Roman"/>
                <a:cs typeface="Times New Roman"/>
              </a:rPr>
              <a:t>t</a:t>
            </a:r>
            <a:r>
              <a:rPr sz="1200" spc="-5" dirty="0">
                <a:latin typeface="Times New Roman"/>
                <a:cs typeface="Times New Roman"/>
              </a:rPr>
              <a:t>ing</a:t>
            </a:r>
            <a:endParaRPr sz="1200">
              <a:latin typeface="Times New Roman"/>
              <a:cs typeface="Times New Roman"/>
            </a:endParaRPr>
          </a:p>
        </p:txBody>
      </p:sp>
      <p:sp>
        <p:nvSpPr>
          <p:cNvPr id="3" name="object 3"/>
          <p:cNvSpPr txBox="1"/>
          <p:nvPr/>
        </p:nvSpPr>
        <p:spPr>
          <a:xfrm>
            <a:off x="1130300" y="2543336"/>
            <a:ext cx="2101850" cy="1785620"/>
          </a:xfrm>
          <a:prstGeom prst="rect">
            <a:avLst/>
          </a:prstGeom>
        </p:spPr>
        <p:txBody>
          <a:bodyPr vert="horz" wrap="square" lIns="0" tIns="24130" rIns="0" bIns="0" rtlCol="0">
            <a:spAutoFit/>
          </a:bodyPr>
          <a:lstStyle/>
          <a:p>
            <a:pPr marL="241300" marR="169545">
              <a:lnSpc>
                <a:spcPts val="1380"/>
              </a:lnSpc>
              <a:spcBef>
                <a:spcPts val="190"/>
              </a:spcBef>
            </a:pP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192.168.1.7-</a:t>
            </a:r>
            <a:r>
              <a:rPr sz="1200" spc="-10" dirty="0">
                <a:latin typeface="Times New Roman"/>
                <a:cs typeface="Times New Roman"/>
              </a:rPr>
              <a:t> </a:t>
            </a:r>
            <a:r>
              <a:rPr sz="1200" spc="-5" dirty="0">
                <a:latin typeface="Times New Roman"/>
                <a:cs typeface="Times New Roman"/>
              </a:rPr>
              <a:t>Laptop</a:t>
            </a:r>
            <a:endParaRPr sz="1200">
              <a:latin typeface="Times New Roman"/>
              <a:cs typeface="Times New Roman"/>
            </a:endParaRPr>
          </a:p>
          <a:p>
            <a:pPr marL="241300">
              <a:lnSpc>
                <a:spcPts val="1315"/>
              </a:lnSpc>
            </a:pPr>
            <a:r>
              <a:rPr sz="1200" spc="-5" dirty="0">
                <a:latin typeface="Times New Roman"/>
                <a:cs typeface="Times New Roman"/>
              </a:rPr>
              <a:t>192.168.1.8-</a:t>
            </a:r>
            <a:r>
              <a:rPr sz="1200" spc="-5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241300">
              <a:lnSpc>
                <a:spcPts val="1380"/>
              </a:lnSpc>
            </a:pPr>
            <a:r>
              <a:rPr sz="1200" spc="-5" dirty="0">
                <a:latin typeface="Times New Roman"/>
                <a:cs typeface="Times New Roman"/>
              </a:rPr>
              <a:t>192.168.1.9-</a:t>
            </a:r>
            <a:r>
              <a:rPr sz="1200" spc="-5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2413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241300">
              <a:lnSpc>
                <a:spcPts val="1380"/>
              </a:lnSpc>
            </a:pPr>
            <a:r>
              <a:rPr sz="1200" spc="-5" dirty="0">
                <a:latin typeface="Times New Roman"/>
                <a:cs typeface="Times New Roman"/>
              </a:rPr>
              <a:t>Default Gateway- 192.168.1.1</a:t>
            </a:r>
            <a:endParaRPr sz="1200">
              <a:latin typeface="Times New Roman"/>
              <a:cs typeface="Times New Roman"/>
            </a:endParaRPr>
          </a:p>
          <a:p>
            <a:pPr marL="2413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a:p>
            <a:pPr>
              <a:lnSpc>
                <a:spcPct val="100000"/>
              </a:lnSpc>
            </a:pPr>
            <a:endParaRPr sz="1300">
              <a:latin typeface="Times New Roman"/>
              <a:cs typeface="Times New Roman"/>
            </a:endParaRPr>
          </a:p>
          <a:p>
            <a:pPr>
              <a:lnSpc>
                <a:spcPct val="100000"/>
              </a:lnSpc>
            </a:pPr>
            <a:endParaRPr sz="1050">
              <a:latin typeface="Times New Roman"/>
              <a:cs typeface="Times New Roman"/>
            </a:endParaRPr>
          </a:p>
          <a:p>
            <a:pPr marL="241300" indent="-228600">
              <a:lnSpc>
                <a:spcPct val="100000"/>
              </a:lnSpc>
              <a:buChar char="●"/>
              <a:tabLst>
                <a:tab pos="240665" algn="l"/>
                <a:tab pos="241300" algn="l"/>
              </a:tabLst>
            </a:pPr>
            <a:r>
              <a:rPr sz="1200" spc="-5" dirty="0">
                <a:latin typeface="Times New Roman"/>
                <a:cs typeface="Times New Roman"/>
              </a:rPr>
              <a:t>HOSTEL</a:t>
            </a:r>
            <a:r>
              <a:rPr sz="1200" spc="-30" dirty="0">
                <a:latin typeface="Times New Roman"/>
                <a:cs typeface="Times New Roman"/>
              </a:rPr>
              <a:t> </a:t>
            </a:r>
            <a:r>
              <a:rPr sz="1200" spc="-5" dirty="0">
                <a:latin typeface="Times New Roman"/>
                <a:cs typeface="Times New Roman"/>
              </a:rPr>
              <a:t>ROUTER</a:t>
            </a:r>
            <a:endParaRPr sz="1200">
              <a:latin typeface="Times New Roman"/>
              <a:cs typeface="Times New Roman"/>
            </a:endParaRPr>
          </a:p>
        </p:txBody>
      </p:sp>
      <p:sp>
        <p:nvSpPr>
          <p:cNvPr id="4" name="object 4"/>
          <p:cNvSpPr txBox="1"/>
          <p:nvPr/>
        </p:nvSpPr>
        <p:spPr>
          <a:xfrm>
            <a:off x="1358900" y="5352068"/>
            <a:ext cx="1190625"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GigabitEthernet0/0</a:t>
            </a:r>
            <a:endParaRPr sz="1200">
              <a:latin typeface="Times New Roman"/>
              <a:cs typeface="Times New Roman"/>
            </a:endParaRPr>
          </a:p>
        </p:txBody>
      </p:sp>
      <p:sp>
        <p:nvSpPr>
          <p:cNvPr id="5" name="object 5"/>
          <p:cNvSpPr txBox="1"/>
          <p:nvPr/>
        </p:nvSpPr>
        <p:spPr>
          <a:xfrm>
            <a:off x="1358900" y="6350288"/>
            <a:ext cx="69342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Serial0/1/0</a:t>
            </a:r>
            <a:endParaRPr sz="1200">
              <a:latin typeface="Times New Roman"/>
              <a:cs typeface="Times New Roman"/>
            </a:endParaRPr>
          </a:p>
        </p:txBody>
      </p:sp>
      <p:pic>
        <p:nvPicPr>
          <p:cNvPr id="6" name="object 6"/>
          <p:cNvPicPr/>
          <p:nvPr/>
        </p:nvPicPr>
        <p:blipFill>
          <a:blip r:embed="rId2" cstate="print"/>
          <a:stretch>
            <a:fillRect/>
          </a:stretch>
        </p:blipFill>
        <p:spPr>
          <a:xfrm>
            <a:off x="1368551" y="1088136"/>
            <a:ext cx="2124455" cy="1481328"/>
          </a:xfrm>
          <a:prstGeom prst="rect">
            <a:avLst/>
          </a:prstGeom>
        </p:spPr>
      </p:pic>
      <p:pic>
        <p:nvPicPr>
          <p:cNvPr id="7" name="object 7"/>
          <p:cNvPicPr/>
          <p:nvPr/>
        </p:nvPicPr>
        <p:blipFill>
          <a:blip r:embed="rId3" cstate="print"/>
          <a:stretch>
            <a:fillRect/>
          </a:stretch>
        </p:blipFill>
        <p:spPr>
          <a:xfrm>
            <a:off x="1368551" y="4315967"/>
            <a:ext cx="4398263" cy="886967"/>
          </a:xfrm>
          <a:prstGeom prst="rect">
            <a:avLst/>
          </a:prstGeom>
        </p:spPr>
      </p:pic>
      <p:pic>
        <p:nvPicPr>
          <p:cNvPr id="8" name="object 8"/>
          <p:cNvPicPr/>
          <p:nvPr/>
        </p:nvPicPr>
        <p:blipFill>
          <a:blip r:embed="rId4" cstate="print"/>
          <a:stretch>
            <a:fillRect/>
          </a:stretch>
        </p:blipFill>
        <p:spPr>
          <a:xfrm>
            <a:off x="1368551" y="5547360"/>
            <a:ext cx="3386327" cy="652271"/>
          </a:xfrm>
          <a:prstGeom prst="rect">
            <a:avLst/>
          </a:prstGeom>
        </p:spPr>
      </p:pic>
      <p:pic>
        <p:nvPicPr>
          <p:cNvPr id="9" name="object 9"/>
          <p:cNvPicPr/>
          <p:nvPr/>
        </p:nvPicPr>
        <p:blipFill>
          <a:blip r:embed="rId5" cstate="print"/>
          <a:stretch>
            <a:fillRect/>
          </a:stretch>
        </p:blipFill>
        <p:spPr>
          <a:xfrm>
            <a:off x="1368551" y="6547104"/>
            <a:ext cx="3395472" cy="688848"/>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97028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Boys</a:t>
            </a:r>
            <a:r>
              <a:rPr sz="1200" spc="-65" dirty="0">
                <a:latin typeface="Times New Roman"/>
                <a:cs typeface="Times New Roman"/>
              </a:rPr>
              <a:t> </a:t>
            </a:r>
            <a:r>
              <a:rPr sz="1200" dirty="0">
                <a:latin typeface="Times New Roman"/>
                <a:cs typeface="Times New Roman"/>
              </a:rPr>
              <a:t>Block</a:t>
            </a:r>
            <a:endParaRPr sz="1200">
              <a:latin typeface="Times New Roman"/>
              <a:cs typeface="Times New Roman"/>
            </a:endParaRPr>
          </a:p>
        </p:txBody>
      </p:sp>
      <p:sp>
        <p:nvSpPr>
          <p:cNvPr id="3" name="object 3"/>
          <p:cNvSpPr txBox="1"/>
          <p:nvPr/>
        </p:nvSpPr>
        <p:spPr>
          <a:xfrm>
            <a:off x="1358900" y="2790224"/>
            <a:ext cx="1873250" cy="1435100"/>
          </a:xfrm>
          <a:prstGeom prst="rect">
            <a:avLst/>
          </a:prstGeom>
        </p:spPr>
        <p:txBody>
          <a:bodyPr vert="horz" wrap="square" lIns="0" tIns="24130" rIns="0" bIns="0" rtlCol="0">
            <a:spAutoFit/>
          </a:bodyPr>
          <a:lstStyle/>
          <a:p>
            <a:pPr marL="12700" marR="169545">
              <a:lnSpc>
                <a:spcPts val="1380"/>
              </a:lnSpc>
              <a:spcBef>
                <a:spcPts val="190"/>
              </a:spcBef>
            </a:pP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192.168.3.6-</a:t>
            </a:r>
            <a:r>
              <a:rPr sz="1200" spc="-1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15"/>
              </a:lnSpc>
            </a:pPr>
            <a:r>
              <a:rPr sz="1200" spc="-5" dirty="0">
                <a:latin typeface="Times New Roman"/>
                <a:cs typeface="Times New Roman"/>
              </a:rPr>
              <a:t>192.168.3.7-Laptop</a:t>
            </a:r>
            <a:endParaRPr sz="1200">
              <a:latin typeface="Times New Roman"/>
              <a:cs typeface="Times New Roman"/>
            </a:endParaRPr>
          </a:p>
          <a:p>
            <a:pPr marL="12700">
              <a:lnSpc>
                <a:spcPts val="1380"/>
              </a:lnSpc>
            </a:pPr>
            <a:r>
              <a:rPr sz="1200" spc="-5" dirty="0">
                <a:latin typeface="Times New Roman"/>
                <a:cs typeface="Times New Roman"/>
              </a:rPr>
              <a:t>192.168.3.8-</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192.168.3.9-</a:t>
            </a:r>
            <a:r>
              <a:rPr sz="1200" spc="-15" dirty="0">
                <a:latin typeface="Times New Roman"/>
                <a:cs typeface="Times New Roman"/>
              </a:rPr>
              <a:t> </a:t>
            </a:r>
            <a:r>
              <a:rPr sz="1200" spc="-5" dirty="0">
                <a:latin typeface="Times New Roman"/>
                <a:cs typeface="Times New Roman"/>
              </a:rPr>
              <a:t>Smartphone</a:t>
            </a:r>
            <a:endParaRPr sz="1200">
              <a:latin typeface="Times New Roman"/>
              <a:cs typeface="Times New Roman"/>
            </a:endParaRPr>
          </a:p>
          <a:p>
            <a:pPr marL="127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12700">
              <a:lnSpc>
                <a:spcPts val="1380"/>
              </a:lnSpc>
            </a:pPr>
            <a:r>
              <a:rPr sz="1200" spc="-5" dirty="0">
                <a:latin typeface="Times New Roman"/>
                <a:cs typeface="Times New Roman"/>
              </a:rPr>
              <a:t>Default Gateway- 192.168.3.1</a:t>
            </a:r>
            <a:endParaRPr sz="1200">
              <a:latin typeface="Times New Roman"/>
              <a:cs typeface="Times New Roman"/>
            </a:endParaRPr>
          </a:p>
          <a:p>
            <a:pPr marL="127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p:txBody>
      </p:sp>
      <p:sp>
        <p:nvSpPr>
          <p:cNvPr id="4" name="object 4"/>
          <p:cNvSpPr txBox="1"/>
          <p:nvPr/>
        </p:nvSpPr>
        <p:spPr>
          <a:xfrm>
            <a:off x="1130300" y="4893344"/>
            <a:ext cx="96139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Girls</a:t>
            </a:r>
            <a:r>
              <a:rPr sz="1200" spc="-60" dirty="0">
                <a:latin typeface="Times New Roman"/>
                <a:cs typeface="Times New Roman"/>
              </a:rPr>
              <a:t> </a:t>
            </a:r>
            <a:r>
              <a:rPr sz="1200" dirty="0">
                <a:latin typeface="Times New Roman"/>
                <a:cs typeface="Times New Roman"/>
              </a:rPr>
              <a:t>Block</a:t>
            </a:r>
            <a:endParaRPr sz="1200">
              <a:latin typeface="Times New Roman"/>
              <a:cs typeface="Times New Roman"/>
            </a:endParaRPr>
          </a:p>
        </p:txBody>
      </p:sp>
      <p:sp>
        <p:nvSpPr>
          <p:cNvPr id="5" name="object 5"/>
          <p:cNvSpPr txBox="1"/>
          <p:nvPr/>
        </p:nvSpPr>
        <p:spPr>
          <a:xfrm>
            <a:off x="1358900" y="6917216"/>
            <a:ext cx="1873250" cy="1435100"/>
          </a:xfrm>
          <a:prstGeom prst="rect">
            <a:avLst/>
          </a:prstGeom>
        </p:spPr>
        <p:txBody>
          <a:bodyPr vert="horz" wrap="square" lIns="0" tIns="24130" rIns="0" bIns="0" rtlCol="0">
            <a:spAutoFit/>
          </a:bodyPr>
          <a:lstStyle/>
          <a:p>
            <a:pPr marL="12700" marR="169545">
              <a:lnSpc>
                <a:spcPts val="1380"/>
              </a:lnSpc>
              <a:spcBef>
                <a:spcPts val="190"/>
              </a:spcBef>
            </a:pP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as follows </a:t>
            </a:r>
            <a:r>
              <a:rPr sz="1200" spc="-285" dirty="0">
                <a:latin typeface="Times New Roman"/>
                <a:cs typeface="Times New Roman"/>
              </a:rPr>
              <a:t> </a:t>
            </a:r>
            <a:r>
              <a:rPr sz="1200" spc="-5" dirty="0">
                <a:latin typeface="Times New Roman"/>
                <a:cs typeface="Times New Roman"/>
              </a:rPr>
              <a:t>192.168.3.2-</a:t>
            </a:r>
            <a:r>
              <a:rPr sz="1200" spc="-10"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15"/>
              </a:lnSpc>
            </a:pPr>
            <a:r>
              <a:rPr sz="1200" spc="-5" dirty="0">
                <a:latin typeface="Times New Roman"/>
                <a:cs typeface="Times New Roman"/>
              </a:rPr>
              <a:t>192.168.3.3-Laptop</a:t>
            </a:r>
            <a:endParaRPr sz="1200">
              <a:latin typeface="Times New Roman"/>
              <a:cs typeface="Times New Roman"/>
            </a:endParaRPr>
          </a:p>
          <a:p>
            <a:pPr marL="12700">
              <a:lnSpc>
                <a:spcPts val="1380"/>
              </a:lnSpc>
            </a:pPr>
            <a:r>
              <a:rPr sz="1200" spc="-5" dirty="0">
                <a:latin typeface="Times New Roman"/>
                <a:cs typeface="Times New Roman"/>
              </a:rPr>
              <a:t>192.168.3.4-</a:t>
            </a:r>
            <a:r>
              <a:rPr sz="1200" spc="-25" dirty="0">
                <a:latin typeface="Times New Roman"/>
                <a:cs typeface="Times New Roman"/>
              </a:rPr>
              <a:t> </a:t>
            </a:r>
            <a:r>
              <a:rPr sz="1200" spc="-5" dirty="0">
                <a:latin typeface="Times New Roman"/>
                <a:cs typeface="Times New Roman"/>
              </a:rPr>
              <a:t>PC</a:t>
            </a:r>
            <a:endParaRPr sz="1200">
              <a:latin typeface="Times New Roman"/>
              <a:cs typeface="Times New Roman"/>
            </a:endParaRPr>
          </a:p>
          <a:p>
            <a:pPr marL="12700">
              <a:lnSpc>
                <a:spcPts val="1380"/>
              </a:lnSpc>
            </a:pPr>
            <a:r>
              <a:rPr sz="1200" spc="-5" dirty="0">
                <a:latin typeface="Times New Roman"/>
                <a:cs typeface="Times New Roman"/>
              </a:rPr>
              <a:t>192.168.3.5-</a:t>
            </a:r>
            <a:r>
              <a:rPr sz="1200" spc="-15" dirty="0">
                <a:latin typeface="Times New Roman"/>
                <a:cs typeface="Times New Roman"/>
              </a:rPr>
              <a:t> </a:t>
            </a:r>
            <a:r>
              <a:rPr sz="1200" spc="-5" dirty="0">
                <a:latin typeface="Times New Roman"/>
                <a:cs typeface="Times New Roman"/>
              </a:rPr>
              <a:t>Smartphone</a:t>
            </a:r>
            <a:endParaRPr sz="1200">
              <a:latin typeface="Times New Roman"/>
              <a:cs typeface="Times New Roman"/>
            </a:endParaRPr>
          </a:p>
          <a:p>
            <a:pPr marL="12700">
              <a:lnSpc>
                <a:spcPts val="1380"/>
              </a:lnSpc>
            </a:pPr>
            <a:r>
              <a:rPr sz="1200" spc="-5" dirty="0">
                <a:latin typeface="Times New Roman"/>
                <a:cs typeface="Times New Roman"/>
              </a:rPr>
              <a:t>Subnet</a:t>
            </a:r>
            <a:r>
              <a:rPr sz="1200" spc="-10" dirty="0">
                <a:latin typeface="Times New Roman"/>
                <a:cs typeface="Times New Roman"/>
              </a:rPr>
              <a:t> </a:t>
            </a:r>
            <a:r>
              <a:rPr sz="1200" spc="-5" dirty="0">
                <a:latin typeface="Times New Roman"/>
                <a:cs typeface="Times New Roman"/>
              </a:rPr>
              <a:t>Mask- 255.255.255.0</a:t>
            </a:r>
            <a:endParaRPr sz="1200">
              <a:latin typeface="Times New Roman"/>
              <a:cs typeface="Times New Roman"/>
            </a:endParaRPr>
          </a:p>
          <a:p>
            <a:pPr marL="12700">
              <a:lnSpc>
                <a:spcPts val="1380"/>
              </a:lnSpc>
            </a:pPr>
            <a:r>
              <a:rPr sz="1200" spc="-5" dirty="0">
                <a:latin typeface="Times New Roman"/>
                <a:cs typeface="Times New Roman"/>
              </a:rPr>
              <a:t>Default Gateway- 192.168.3.1</a:t>
            </a:r>
            <a:endParaRPr sz="1200">
              <a:latin typeface="Times New Roman"/>
              <a:cs typeface="Times New Roman"/>
            </a:endParaRPr>
          </a:p>
          <a:p>
            <a:pPr marL="12700">
              <a:lnSpc>
                <a:spcPts val="1410"/>
              </a:lnSpc>
            </a:pPr>
            <a:r>
              <a:rPr sz="1200" spc="-5" dirty="0">
                <a:latin typeface="Times New Roman"/>
                <a:cs typeface="Times New Roman"/>
              </a:rPr>
              <a:t>DNS</a:t>
            </a:r>
            <a:r>
              <a:rPr sz="1200" spc="-20" dirty="0">
                <a:latin typeface="Times New Roman"/>
                <a:cs typeface="Times New Roman"/>
              </a:rPr>
              <a:t> </a:t>
            </a:r>
            <a:r>
              <a:rPr sz="1200" spc="-5" dirty="0">
                <a:latin typeface="Times New Roman"/>
                <a:cs typeface="Times New Roman"/>
              </a:rPr>
              <a:t>Server-</a:t>
            </a:r>
            <a:r>
              <a:rPr sz="1200" spc="-15" dirty="0">
                <a:latin typeface="Times New Roman"/>
                <a:cs typeface="Times New Roman"/>
              </a:rPr>
              <a:t> </a:t>
            </a:r>
            <a:r>
              <a:rPr sz="1200" spc="-5" dirty="0">
                <a:latin typeface="Times New Roman"/>
                <a:cs typeface="Times New Roman"/>
              </a:rPr>
              <a:t>192.168.2.3</a:t>
            </a:r>
            <a:endParaRPr sz="1200">
              <a:latin typeface="Times New Roman"/>
              <a:cs typeface="Times New Roman"/>
            </a:endParaRPr>
          </a:p>
        </p:txBody>
      </p:sp>
      <p:pic>
        <p:nvPicPr>
          <p:cNvPr id="6" name="object 6"/>
          <p:cNvPicPr/>
          <p:nvPr/>
        </p:nvPicPr>
        <p:blipFill>
          <a:blip r:embed="rId2" cstate="print"/>
          <a:stretch>
            <a:fillRect/>
          </a:stretch>
        </p:blipFill>
        <p:spPr>
          <a:xfrm>
            <a:off x="1368551" y="1088136"/>
            <a:ext cx="2843783" cy="1728215"/>
          </a:xfrm>
          <a:prstGeom prst="rect">
            <a:avLst/>
          </a:prstGeom>
        </p:spPr>
      </p:pic>
      <p:pic>
        <p:nvPicPr>
          <p:cNvPr id="7" name="object 7"/>
          <p:cNvPicPr/>
          <p:nvPr/>
        </p:nvPicPr>
        <p:blipFill>
          <a:blip r:embed="rId3" cstate="print"/>
          <a:stretch>
            <a:fillRect/>
          </a:stretch>
        </p:blipFill>
        <p:spPr>
          <a:xfrm>
            <a:off x="1368551" y="5090160"/>
            <a:ext cx="2880360" cy="1853183"/>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891320"/>
            <a:ext cx="2096770" cy="208279"/>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200" spc="-5" dirty="0">
                <a:latin typeface="Times New Roman"/>
                <a:cs typeface="Times New Roman"/>
              </a:rPr>
              <a:t>WIRELESS ACCESS</a:t>
            </a:r>
            <a:r>
              <a:rPr sz="1200" spc="-20" dirty="0">
                <a:latin typeface="Times New Roman"/>
                <a:cs typeface="Times New Roman"/>
              </a:rPr>
              <a:t> </a:t>
            </a:r>
            <a:r>
              <a:rPr sz="1200" spc="-10" dirty="0">
                <a:latin typeface="Times New Roman"/>
                <a:cs typeface="Times New Roman"/>
              </a:rPr>
              <a:t>POINT</a:t>
            </a:r>
            <a:endParaRPr sz="1200">
              <a:latin typeface="Times New Roman"/>
              <a:cs typeface="Times New Roman"/>
            </a:endParaRPr>
          </a:p>
        </p:txBody>
      </p:sp>
      <p:graphicFrame>
        <p:nvGraphicFramePr>
          <p:cNvPr id="3" name="object 3"/>
          <p:cNvGraphicFramePr>
            <a:graphicFrameLocks noGrp="1"/>
          </p:cNvGraphicFramePr>
          <p:nvPr/>
        </p:nvGraphicFramePr>
        <p:xfrm>
          <a:off x="1435608" y="1264919"/>
          <a:ext cx="5504815" cy="2533015"/>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15467">
                <a:tc>
                  <a:txBody>
                    <a:bodyPr/>
                    <a:lstStyle/>
                    <a:p>
                      <a:pPr marL="63500">
                        <a:lnSpc>
                          <a:spcPct val="100000"/>
                        </a:lnSpc>
                        <a:spcBef>
                          <a:spcPts val="465"/>
                        </a:spcBef>
                      </a:pPr>
                      <a:r>
                        <a:rPr sz="1200" spc="-5" dirty="0">
                          <a:latin typeface="Times New Roman"/>
                          <a:cs typeface="Times New Roman"/>
                        </a:rPr>
                        <a:t>SSID</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Password</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13944">
                <a:tc>
                  <a:txBody>
                    <a:bodyPr/>
                    <a:lstStyle/>
                    <a:p>
                      <a:pPr marL="520700">
                        <a:lnSpc>
                          <a:spcPct val="100000"/>
                        </a:lnSpc>
                        <a:spcBef>
                          <a:spcPts val="465"/>
                        </a:spcBef>
                      </a:pPr>
                      <a:r>
                        <a:rPr sz="1200" spc="-5" dirty="0">
                          <a:latin typeface="Times New Roman"/>
                          <a:cs typeface="Times New Roman"/>
                        </a:rPr>
                        <a:t>1)muj_dome</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15467">
                <a:tc>
                  <a:txBody>
                    <a:bodyPr/>
                    <a:lstStyle/>
                    <a:p>
                      <a:pPr marL="520700">
                        <a:lnSpc>
                          <a:spcPct val="100000"/>
                        </a:lnSpc>
                        <a:spcBef>
                          <a:spcPts val="465"/>
                        </a:spcBef>
                      </a:pPr>
                      <a:r>
                        <a:rPr sz="1200" spc="-5" dirty="0">
                          <a:latin typeface="Times New Roman"/>
                          <a:cs typeface="Times New Roman"/>
                        </a:rPr>
                        <a:t>2)muj_library</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15467">
                <a:tc>
                  <a:txBody>
                    <a:bodyPr/>
                    <a:lstStyle/>
                    <a:p>
                      <a:pPr marL="520700">
                        <a:lnSpc>
                          <a:spcPct val="100000"/>
                        </a:lnSpc>
                        <a:spcBef>
                          <a:spcPts val="465"/>
                        </a:spcBef>
                      </a:pPr>
                      <a:r>
                        <a:rPr sz="1200" spc="-5" dirty="0">
                          <a:latin typeface="Times New Roman"/>
                          <a:cs typeface="Times New Roman"/>
                        </a:rPr>
                        <a:t>3)muj_ITC</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13943">
                <a:tc>
                  <a:txBody>
                    <a:bodyPr/>
                    <a:lstStyle/>
                    <a:p>
                      <a:pPr marL="520700">
                        <a:lnSpc>
                          <a:spcPct val="100000"/>
                        </a:lnSpc>
                        <a:spcBef>
                          <a:spcPts val="465"/>
                        </a:spcBef>
                      </a:pPr>
                      <a:r>
                        <a:rPr sz="1200" spc="-5" dirty="0">
                          <a:latin typeface="Times New Roman"/>
                          <a:cs typeface="Times New Roman"/>
                        </a:rPr>
                        <a:t>4)muj_AB1</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15468">
                <a:tc>
                  <a:txBody>
                    <a:bodyPr/>
                    <a:lstStyle/>
                    <a:p>
                      <a:pPr marL="520700">
                        <a:lnSpc>
                          <a:spcPct val="100000"/>
                        </a:lnSpc>
                        <a:spcBef>
                          <a:spcPts val="465"/>
                        </a:spcBef>
                      </a:pPr>
                      <a:r>
                        <a:rPr sz="1200" spc="-5" dirty="0">
                          <a:latin typeface="Times New Roman"/>
                          <a:cs typeface="Times New Roman"/>
                        </a:rPr>
                        <a:t>5)muj_AB2</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15467">
                <a:tc>
                  <a:txBody>
                    <a:bodyPr/>
                    <a:lstStyle/>
                    <a:p>
                      <a:pPr marL="520700">
                        <a:lnSpc>
                          <a:spcPct val="100000"/>
                        </a:lnSpc>
                        <a:spcBef>
                          <a:spcPts val="465"/>
                        </a:spcBef>
                      </a:pPr>
                      <a:r>
                        <a:rPr sz="1200" spc="-5" dirty="0">
                          <a:latin typeface="Times New Roman"/>
                          <a:cs typeface="Times New Roman"/>
                        </a:rPr>
                        <a:t>6)muj_boys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15467">
                <a:tc>
                  <a:txBody>
                    <a:bodyPr/>
                    <a:lstStyle/>
                    <a:p>
                      <a:pPr marL="520700">
                        <a:lnSpc>
                          <a:spcPct val="100000"/>
                        </a:lnSpc>
                        <a:spcBef>
                          <a:spcPts val="465"/>
                        </a:spcBef>
                      </a:pPr>
                      <a:r>
                        <a:rPr sz="1200" spc="-5" dirty="0">
                          <a:latin typeface="Times New Roman"/>
                          <a:cs typeface="Times New Roman"/>
                        </a:rPr>
                        <a:t>7)muj_girls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1234567890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grpSp>
        <p:nvGrpSpPr>
          <p:cNvPr id="4" name="object 4"/>
          <p:cNvGrpSpPr/>
          <p:nvPr/>
        </p:nvGrpSpPr>
        <p:grpSpPr>
          <a:xfrm>
            <a:off x="1941575" y="4425696"/>
            <a:ext cx="3870960" cy="1620520"/>
            <a:chOff x="1941575" y="4425696"/>
            <a:chExt cx="3870960" cy="1620520"/>
          </a:xfrm>
        </p:grpSpPr>
        <p:pic>
          <p:nvPicPr>
            <p:cNvPr id="5" name="object 5"/>
            <p:cNvPicPr/>
            <p:nvPr/>
          </p:nvPicPr>
          <p:blipFill>
            <a:blip r:embed="rId2" cstate="print"/>
            <a:stretch>
              <a:fillRect/>
            </a:stretch>
          </p:blipFill>
          <p:spPr>
            <a:xfrm>
              <a:off x="1950719" y="4434840"/>
              <a:ext cx="3852672" cy="1600199"/>
            </a:xfrm>
            <a:prstGeom prst="rect">
              <a:avLst/>
            </a:prstGeom>
          </p:spPr>
        </p:pic>
        <p:sp>
          <p:nvSpPr>
            <p:cNvPr id="6" name="object 6"/>
            <p:cNvSpPr/>
            <p:nvPr/>
          </p:nvSpPr>
          <p:spPr>
            <a:xfrm>
              <a:off x="1947671" y="4431792"/>
              <a:ext cx="3858895" cy="1607820"/>
            </a:xfrm>
            <a:custGeom>
              <a:avLst/>
              <a:gdLst/>
              <a:ahLst/>
              <a:cxnLst/>
              <a:rect l="l" t="t" r="r" b="b"/>
              <a:pathLst>
                <a:path w="3858895" h="1607820">
                  <a:moveTo>
                    <a:pt x="0" y="0"/>
                  </a:moveTo>
                  <a:lnTo>
                    <a:pt x="3858767" y="0"/>
                  </a:lnTo>
                  <a:lnTo>
                    <a:pt x="3858767" y="1607820"/>
                  </a:lnTo>
                  <a:lnTo>
                    <a:pt x="0" y="1607820"/>
                  </a:lnTo>
                  <a:lnTo>
                    <a:pt x="0" y="0"/>
                  </a:lnTo>
                  <a:close/>
                </a:path>
              </a:pathLst>
            </a:custGeom>
            <a:ln w="12192">
              <a:solidFill>
                <a:srgbClr val="000000"/>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19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801872" y="9274755"/>
            <a:ext cx="167640" cy="165735"/>
          </a:xfrm>
          <a:prstGeom prst="rect">
            <a:avLst/>
          </a:prstGeom>
        </p:spPr>
        <p:txBody>
          <a:bodyPr vert="horz" wrap="square" lIns="0" tIns="0" rIns="0" bIns="0" rtlCol="0">
            <a:spAutoFit/>
          </a:bodyPr>
          <a:lstStyle/>
          <a:p>
            <a:pPr marL="12700">
              <a:lnSpc>
                <a:spcPts val="1145"/>
              </a:lnSpc>
            </a:pPr>
            <a:r>
              <a:rPr sz="1100" dirty="0">
                <a:latin typeface="Calibri"/>
                <a:cs typeface="Calibri"/>
              </a:rPr>
              <a:t>20</a:t>
            </a:r>
            <a:endParaRPr sz="1100">
              <a:latin typeface="Calibri"/>
              <a:cs typeface="Calibri"/>
            </a:endParaRPr>
          </a:p>
        </p:txBody>
      </p:sp>
      <p:sp>
        <p:nvSpPr>
          <p:cNvPr id="2" name="object 2"/>
          <p:cNvSpPr txBox="1"/>
          <p:nvPr/>
        </p:nvSpPr>
        <p:spPr>
          <a:xfrm>
            <a:off x="1130300" y="1068127"/>
            <a:ext cx="5734685" cy="1287145"/>
          </a:xfrm>
          <a:prstGeom prst="rect">
            <a:avLst/>
          </a:prstGeom>
        </p:spPr>
        <p:txBody>
          <a:bodyPr vert="horz" wrap="square" lIns="0" tIns="11430" rIns="0" bIns="0" rtlCol="0">
            <a:spAutoFit/>
          </a:bodyPr>
          <a:lstStyle/>
          <a:p>
            <a:pPr marL="12700">
              <a:lnSpc>
                <a:spcPct val="100000"/>
              </a:lnSpc>
              <a:spcBef>
                <a:spcPts val="90"/>
              </a:spcBef>
            </a:pPr>
            <a:r>
              <a:rPr sz="1300" b="1" spc="-5" dirty="0">
                <a:latin typeface="Times New Roman"/>
                <a:cs typeface="Times New Roman"/>
              </a:rPr>
              <a:t>6.</a:t>
            </a:r>
            <a:r>
              <a:rPr sz="1300" b="1" spc="160" dirty="0">
                <a:latin typeface="Times New Roman"/>
                <a:cs typeface="Times New Roman"/>
              </a:rPr>
              <a:t> </a:t>
            </a:r>
            <a:r>
              <a:rPr sz="1300" b="1" spc="-5" dirty="0">
                <a:latin typeface="Times New Roman"/>
                <a:cs typeface="Times New Roman"/>
              </a:rPr>
              <a:t>Securing</a:t>
            </a:r>
            <a:r>
              <a:rPr sz="1300" b="1" spc="-20" dirty="0">
                <a:latin typeface="Times New Roman"/>
                <a:cs typeface="Times New Roman"/>
              </a:rPr>
              <a:t> </a:t>
            </a:r>
            <a:r>
              <a:rPr sz="1300" b="1" dirty="0">
                <a:latin typeface="Times New Roman"/>
                <a:cs typeface="Times New Roman"/>
              </a:rPr>
              <a:t>the</a:t>
            </a:r>
            <a:r>
              <a:rPr sz="1300" b="1" spc="-5" dirty="0">
                <a:latin typeface="Times New Roman"/>
                <a:cs typeface="Times New Roman"/>
              </a:rPr>
              <a:t> network</a:t>
            </a:r>
            <a:endParaRPr sz="1300">
              <a:latin typeface="Times New Roman"/>
              <a:cs typeface="Times New Roman"/>
            </a:endParaRPr>
          </a:p>
          <a:p>
            <a:pPr>
              <a:lnSpc>
                <a:spcPct val="100000"/>
              </a:lnSpc>
              <a:spcBef>
                <a:spcPts val="20"/>
              </a:spcBef>
            </a:pPr>
            <a:endParaRPr sz="1300">
              <a:latin typeface="Times New Roman"/>
              <a:cs typeface="Times New Roman"/>
            </a:endParaRPr>
          </a:p>
          <a:p>
            <a:pPr marL="241300" marR="5080">
              <a:lnSpc>
                <a:spcPts val="1380"/>
              </a:lnSpc>
              <a:spcBef>
                <a:spcPts val="5"/>
              </a:spcBef>
            </a:pPr>
            <a:r>
              <a:rPr sz="1200" spc="-5" dirty="0">
                <a:latin typeface="Times New Roman"/>
                <a:cs typeface="Times New Roman"/>
              </a:rPr>
              <a:t>Passwords</a:t>
            </a:r>
            <a:r>
              <a:rPr sz="1200" spc="-45" dirty="0">
                <a:latin typeface="Times New Roman"/>
                <a:cs typeface="Times New Roman"/>
              </a:rPr>
              <a:t> </a:t>
            </a:r>
            <a:r>
              <a:rPr sz="1200" spc="-10" dirty="0">
                <a:latin typeface="Times New Roman"/>
                <a:cs typeface="Times New Roman"/>
              </a:rPr>
              <a:t>are</a:t>
            </a:r>
            <a:r>
              <a:rPr sz="1200" spc="-20" dirty="0">
                <a:latin typeface="Times New Roman"/>
                <a:cs typeface="Times New Roman"/>
              </a:rPr>
              <a:t> </a:t>
            </a:r>
            <a:r>
              <a:rPr sz="1200" spc="-5" dirty="0">
                <a:latin typeface="Times New Roman"/>
                <a:cs typeface="Times New Roman"/>
              </a:rPr>
              <a:t>used</a:t>
            </a:r>
            <a:r>
              <a:rPr sz="1200" spc="-55" dirty="0">
                <a:latin typeface="Times New Roman"/>
                <a:cs typeface="Times New Roman"/>
              </a:rPr>
              <a:t> </a:t>
            </a:r>
            <a:r>
              <a:rPr sz="1200" spc="-5" dirty="0">
                <a:latin typeface="Times New Roman"/>
                <a:cs typeface="Times New Roman"/>
              </a:rPr>
              <a:t>in</a:t>
            </a:r>
            <a:r>
              <a:rPr sz="1200" spc="-35" dirty="0">
                <a:latin typeface="Times New Roman"/>
                <a:cs typeface="Times New Roman"/>
              </a:rPr>
              <a:t> </a:t>
            </a:r>
            <a:r>
              <a:rPr sz="1200" spc="-5" dirty="0">
                <a:latin typeface="Times New Roman"/>
                <a:cs typeface="Times New Roman"/>
              </a:rPr>
              <a:t>accessing</a:t>
            </a:r>
            <a:r>
              <a:rPr sz="1200" spc="-40" dirty="0">
                <a:latin typeface="Times New Roman"/>
                <a:cs typeface="Times New Roman"/>
              </a:rPr>
              <a:t> </a:t>
            </a:r>
            <a:r>
              <a:rPr sz="1200" spc="-5" dirty="0">
                <a:latin typeface="Times New Roman"/>
                <a:cs typeface="Times New Roman"/>
              </a:rPr>
              <a:t>the</a:t>
            </a:r>
            <a:r>
              <a:rPr sz="1200" spc="-40" dirty="0">
                <a:latin typeface="Times New Roman"/>
                <a:cs typeface="Times New Roman"/>
              </a:rPr>
              <a:t> </a:t>
            </a:r>
            <a:r>
              <a:rPr sz="1200" spc="-5" dirty="0">
                <a:latin typeface="Times New Roman"/>
                <a:cs typeface="Times New Roman"/>
              </a:rPr>
              <a:t>router</a:t>
            </a:r>
            <a:r>
              <a:rPr sz="1200" spc="-45" dirty="0">
                <a:latin typeface="Times New Roman"/>
                <a:cs typeface="Times New Roman"/>
              </a:rPr>
              <a:t> </a:t>
            </a:r>
            <a:r>
              <a:rPr sz="1200" spc="-5" dirty="0">
                <a:latin typeface="Times New Roman"/>
                <a:cs typeface="Times New Roman"/>
              </a:rPr>
              <a:t>and</a:t>
            </a:r>
            <a:r>
              <a:rPr sz="1200" spc="-40" dirty="0">
                <a:latin typeface="Times New Roman"/>
                <a:cs typeface="Times New Roman"/>
              </a:rPr>
              <a:t> </a:t>
            </a:r>
            <a:r>
              <a:rPr sz="1200" spc="-5" dirty="0">
                <a:latin typeface="Times New Roman"/>
                <a:cs typeface="Times New Roman"/>
              </a:rPr>
              <a:t>all</a:t>
            </a:r>
            <a:r>
              <a:rPr sz="1200" spc="-4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5" dirty="0">
                <a:latin typeface="Times New Roman"/>
                <a:cs typeface="Times New Roman"/>
              </a:rPr>
              <a:t>wireless</a:t>
            </a:r>
            <a:r>
              <a:rPr sz="1200" spc="-40" dirty="0">
                <a:latin typeface="Times New Roman"/>
                <a:cs typeface="Times New Roman"/>
              </a:rPr>
              <a:t> </a:t>
            </a:r>
            <a:r>
              <a:rPr sz="1200" dirty="0">
                <a:latin typeface="Times New Roman"/>
                <a:cs typeface="Times New Roman"/>
              </a:rPr>
              <a:t>networks</a:t>
            </a:r>
            <a:r>
              <a:rPr sz="1200" spc="-40" dirty="0">
                <a:latin typeface="Times New Roman"/>
                <a:cs typeface="Times New Roman"/>
              </a:rPr>
              <a:t> </a:t>
            </a:r>
            <a:r>
              <a:rPr sz="1200" dirty="0">
                <a:latin typeface="Times New Roman"/>
                <a:cs typeface="Times New Roman"/>
              </a:rPr>
              <a:t>(mentioned</a:t>
            </a:r>
            <a:r>
              <a:rPr sz="1200" spc="-45" dirty="0">
                <a:latin typeface="Times New Roman"/>
                <a:cs typeface="Times New Roman"/>
              </a:rPr>
              <a:t> </a:t>
            </a:r>
            <a:r>
              <a:rPr sz="1200" spc="-5" dirty="0">
                <a:latin typeface="Times New Roman"/>
                <a:cs typeface="Times New Roman"/>
              </a:rPr>
              <a:t>in</a:t>
            </a:r>
            <a:r>
              <a:rPr sz="1200" spc="-40" dirty="0">
                <a:latin typeface="Times New Roman"/>
                <a:cs typeface="Times New Roman"/>
              </a:rPr>
              <a:t> </a:t>
            </a:r>
            <a:r>
              <a:rPr sz="1200" spc="-5" dirty="0">
                <a:latin typeface="Times New Roman"/>
                <a:cs typeface="Times New Roman"/>
              </a:rPr>
              <a:t>step </a:t>
            </a:r>
            <a:r>
              <a:rPr sz="1200" spc="-285" dirty="0">
                <a:latin typeface="Times New Roman"/>
                <a:cs typeface="Times New Roman"/>
              </a:rPr>
              <a:t> </a:t>
            </a:r>
            <a:r>
              <a:rPr sz="1200" spc="-5" dirty="0">
                <a:latin typeface="Times New Roman"/>
                <a:cs typeface="Times New Roman"/>
              </a:rPr>
              <a:t>5</a:t>
            </a:r>
            <a:r>
              <a:rPr sz="1200" dirty="0">
                <a:latin typeface="Times New Roman"/>
                <a:cs typeface="Times New Roman"/>
              </a:rPr>
              <a:t> </a:t>
            </a:r>
            <a:r>
              <a:rPr sz="1200" spc="-5" dirty="0">
                <a:latin typeface="Times New Roman"/>
                <a:cs typeface="Times New Roman"/>
              </a:rPr>
              <a:t>wireless</a:t>
            </a:r>
            <a:r>
              <a:rPr sz="1200" dirty="0">
                <a:latin typeface="Times New Roman"/>
                <a:cs typeface="Times New Roman"/>
              </a:rPr>
              <a:t> </a:t>
            </a:r>
            <a:r>
              <a:rPr sz="1200" spc="-5" dirty="0">
                <a:latin typeface="Times New Roman"/>
                <a:cs typeface="Times New Roman"/>
              </a:rPr>
              <a:t>access</a:t>
            </a:r>
            <a:r>
              <a:rPr sz="1200" dirty="0">
                <a:latin typeface="Times New Roman"/>
                <a:cs typeface="Times New Roman"/>
              </a:rPr>
              <a:t> point) to</a:t>
            </a:r>
            <a:r>
              <a:rPr sz="1200" spc="5" dirty="0">
                <a:latin typeface="Times New Roman"/>
                <a:cs typeface="Times New Roman"/>
              </a:rPr>
              <a:t> </a:t>
            </a:r>
            <a:r>
              <a:rPr sz="1200" spc="-5" dirty="0">
                <a:latin typeface="Times New Roman"/>
                <a:cs typeface="Times New Roman"/>
              </a:rPr>
              <a:t>make</a:t>
            </a:r>
            <a:r>
              <a:rPr sz="1200" spc="10"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access</a:t>
            </a:r>
            <a:r>
              <a:rPr sz="1200" dirty="0">
                <a:latin typeface="Times New Roman"/>
                <a:cs typeface="Times New Roman"/>
              </a:rPr>
              <a:t> limited</a:t>
            </a:r>
            <a:r>
              <a:rPr sz="1200" spc="5" dirty="0">
                <a:latin typeface="Times New Roman"/>
                <a:cs typeface="Times New Roman"/>
              </a:rPr>
              <a:t> </a:t>
            </a:r>
            <a:r>
              <a:rPr sz="1200" spc="-5" dirty="0">
                <a:latin typeface="Times New Roman"/>
                <a:cs typeface="Times New Roman"/>
              </a:rPr>
              <a:t>to</a:t>
            </a:r>
            <a:r>
              <a:rPr sz="1200" dirty="0">
                <a:latin typeface="Times New Roman"/>
                <a:cs typeface="Times New Roman"/>
              </a:rPr>
              <a:t> </a:t>
            </a:r>
            <a:r>
              <a:rPr sz="1200" spc="-5" dirty="0">
                <a:latin typeface="Times New Roman"/>
                <a:cs typeface="Times New Roman"/>
              </a:rPr>
              <a:t>University</a:t>
            </a:r>
            <a:r>
              <a:rPr sz="1200" dirty="0">
                <a:latin typeface="Times New Roman"/>
                <a:cs typeface="Times New Roman"/>
              </a:rPr>
              <a:t> </a:t>
            </a:r>
            <a:r>
              <a:rPr sz="1200" spc="-5" dirty="0">
                <a:latin typeface="Times New Roman"/>
                <a:cs typeface="Times New Roman"/>
              </a:rPr>
              <a:t>authorized</a:t>
            </a:r>
            <a:r>
              <a:rPr sz="1200" dirty="0">
                <a:latin typeface="Times New Roman"/>
                <a:cs typeface="Times New Roman"/>
              </a:rPr>
              <a:t> </a:t>
            </a:r>
            <a:r>
              <a:rPr sz="1200" spc="-5" dirty="0">
                <a:latin typeface="Times New Roman"/>
                <a:cs typeface="Times New Roman"/>
              </a:rPr>
              <a:t>users</a:t>
            </a:r>
            <a:r>
              <a:rPr sz="1200" spc="10" dirty="0">
                <a:latin typeface="Times New Roman"/>
                <a:cs typeface="Times New Roman"/>
              </a:rPr>
              <a:t> </a:t>
            </a:r>
            <a:r>
              <a:rPr sz="1200" spc="-5" dirty="0">
                <a:latin typeface="Times New Roman"/>
                <a:cs typeface="Times New Roman"/>
              </a:rPr>
              <a:t>only.</a:t>
            </a:r>
            <a:endParaRPr sz="1200">
              <a:latin typeface="Times New Roman"/>
              <a:cs typeface="Times New Roman"/>
            </a:endParaRPr>
          </a:p>
          <a:p>
            <a:pPr>
              <a:lnSpc>
                <a:spcPct val="100000"/>
              </a:lnSpc>
              <a:spcBef>
                <a:spcPts val="55"/>
              </a:spcBef>
            </a:pPr>
            <a:endParaRPr sz="1150">
              <a:latin typeface="Times New Roman"/>
              <a:cs typeface="Times New Roman"/>
            </a:endParaRPr>
          </a:p>
          <a:p>
            <a:pPr marL="241300" marR="6985">
              <a:lnSpc>
                <a:spcPts val="1380"/>
              </a:lnSpc>
            </a:pPr>
            <a:r>
              <a:rPr sz="1200" spc="-5" dirty="0">
                <a:latin typeface="Times New Roman"/>
                <a:cs typeface="Times New Roman"/>
              </a:rPr>
              <a:t>Routers</a:t>
            </a:r>
            <a:r>
              <a:rPr sz="1200" spc="-30"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spc="-5" dirty="0">
                <a:latin typeface="Times New Roman"/>
                <a:cs typeface="Times New Roman"/>
              </a:rPr>
              <a:t>also</a:t>
            </a:r>
            <a:r>
              <a:rPr sz="1200" spc="-15" dirty="0">
                <a:latin typeface="Times New Roman"/>
                <a:cs typeface="Times New Roman"/>
              </a:rPr>
              <a:t> </a:t>
            </a:r>
            <a:r>
              <a:rPr sz="1200" dirty="0">
                <a:latin typeface="Times New Roman"/>
                <a:cs typeface="Times New Roman"/>
              </a:rPr>
              <a:t>secured</a:t>
            </a:r>
            <a:r>
              <a:rPr sz="1200" spc="-15" dirty="0">
                <a:latin typeface="Times New Roman"/>
                <a:cs typeface="Times New Roman"/>
              </a:rPr>
              <a:t> </a:t>
            </a:r>
            <a:r>
              <a:rPr sz="1200" spc="-5" dirty="0">
                <a:latin typeface="Times New Roman"/>
                <a:cs typeface="Times New Roman"/>
              </a:rPr>
              <a:t>with</a:t>
            </a:r>
            <a:r>
              <a:rPr sz="1200" dirty="0">
                <a:latin typeface="Times New Roman"/>
                <a:cs typeface="Times New Roman"/>
              </a:rPr>
              <a:t> </a:t>
            </a:r>
            <a:r>
              <a:rPr sz="1200" spc="-5" dirty="0">
                <a:latin typeface="Times New Roman"/>
                <a:cs typeface="Times New Roman"/>
              </a:rPr>
              <a:t>ssh</a:t>
            </a:r>
            <a:r>
              <a:rPr sz="1200" spc="-15" dirty="0">
                <a:latin typeface="Times New Roman"/>
                <a:cs typeface="Times New Roman"/>
              </a:rPr>
              <a:t> </a:t>
            </a:r>
            <a:r>
              <a:rPr sz="1200" spc="-5" dirty="0">
                <a:latin typeface="Times New Roman"/>
                <a:cs typeface="Times New Roman"/>
              </a:rPr>
              <a:t>(Secure</a:t>
            </a:r>
            <a:r>
              <a:rPr sz="1200" spc="-15" dirty="0">
                <a:latin typeface="Times New Roman"/>
                <a:cs typeface="Times New Roman"/>
              </a:rPr>
              <a:t> </a:t>
            </a:r>
            <a:r>
              <a:rPr sz="1200" spc="-5" dirty="0">
                <a:latin typeface="Times New Roman"/>
                <a:cs typeface="Times New Roman"/>
              </a:rPr>
              <a:t>Shell).</a:t>
            </a:r>
            <a:r>
              <a:rPr sz="1200" dirty="0">
                <a:latin typeface="Times New Roman"/>
                <a:cs typeface="Times New Roman"/>
              </a:rPr>
              <a:t> </a:t>
            </a:r>
            <a:r>
              <a:rPr sz="1200" spc="-5" dirty="0">
                <a:latin typeface="Times New Roman"/>
                <a:cs typeface="Times New Roman"/>
              </a:rPr>
              <a:t>Routers</a:t>
            </a:r>
            <a:r>
              <a:rPr sz="1200" spc="-3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5" dirty="0">
                <a:latin typeface="Times New Roman"/>
                <a:cs typeface="Times New Roman"/>
              </a:rPr>
              <a:t>their</a:t>
            </a:r>
            <a:r>
              <a:rPr sz="1200" spc="-10" dirty="0">
                <a:latin typeface="Times New Roman"/>
                <a:cs typeface="Times New Roman"/>
              </a:rPr>
              <a:t> </a:t>
            </a:r>
            <a:r>
              <a:rPr sz="1200" spc="-5" dirty="0">
                <a:latin typeface="Times New Roman"/>
                <a:cs typeface="Times New Roman"/>
              </a:rPr>
              <a:t>assigned</a:t>
            </a:r>
            <a:r>
              <a:rPr sz="1200" spc="-10" dirty="0">
                <a:latin typeface="Times New Roman"/>
                <a:cs typeface="Times New Roman"/>
              </a:rPr>
              <a:t> </a:t>
            </a:r>
            <a:r>
              <a:rPr sz="1200" spc="-5" dirty="0">
                <a:latin typeface="Times New Roman"/>
                <a:cs typeface="Times New Roman"/>
              </a:rPr>
              <a:t>passwords </a:t>
            </a:r>
            <a:r>
              <a:rPr sz="1200" dirty="0">
                <a:latin typeface="Times New Roman"/>
                <a:cs typeface="Times New Roman"/>
              </a:rPr>
              <a:t>are </a:t>
            </a:r>
            <a:r>
              <a:rPr sz="1200" spc="-285" dirty="0">
                <a:latin typeface="Times New Roman"/>
                <a:cs typeface="Times New Roman"/>
              </a:rPr>
              <a:t> </a:t>
            </a:r>
            <a:r>
              <a:rPr sz="1200" spc="-5" dirty="0">
                <a:latin typeface="Times New Roman"/>
                <a:cs typeface="Times New Roman"/>
              </a:rPr>
              <a:t>mentioned</a:t>
            </a:r>
            <a:r>
              <a:rPr sz="1200" spc="-10" dirty="0">
                <a:latin typeface="Times New Roman"/>
                <a:cs typeface="Times New Roman"/>
              </a:rPr>
              <a:t> </a:t>
            </a:r>
            <a:r>
              <a:rPr sz="1200" spc="-5" dirty="0">
                <a:latin typeface="Times New Roman"/>
                <a:cs typeface="Times New Roman"/>
              </a:rPr>
              <a:t>below:</a:t>
            </a:r>
            <a:endParaRPr sz="1200">
              <a:latin typeface="Times New Roman"/>
              <a:cs typeface="Times New Roman"/>
            </a:endParaRPr>
          </a:p>
        </p:txBody>
      </p:sp>
      <p:graphicFrame>
        <p:nvGraphicFramePr>
          <p:cNvPr id="3" name="object 3"/>
          <p:cNvGraphicFramePr>
            <a:graphicFrameLocks noGrp="1"/>
          </p:cNvGraphicFramePr>
          <p:nvPr/>
        </p:nvGraphicFramePr>
        <p:xfrm>
          <a:off x="1435608" y="2695956"/>
          <a:ext cx="5504815" cy="23241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15467">
                <a:tc>
                  <a:txBody>
                    <a:bodyPr/>
                    <a:lstStyle/>
                    <a:p>
                      <a:pPr marL="63500">
                        <a:lnSpc>
                          <a:spcPct val="100000"/>
                        </a:lnSpc>
                        <a:spcBef>
                          <a:spcPts val="465"/>
                        </a:spcBef>
                      </a:pPr>
                      <a:r>
                        <a:rPr sz="1200" spc="-5" dirty="0">
                          <a:latin typeface="Times New Roman"/>
                          <a:cs typeface="Times New Roman"/>
                        </a:rPr>
                        <a:t>Router</a:t>
                      </a:r>
                      <a:r>
                        <a:rPr sz="1200" spc="-40" dirty="0">
                          <a:latin typeface="Times New Roman"/>
                          <a:cs typeface="Times New Roman"/>
                        </a:rPr>
                        <a:t> </a:t>
                      </a:r>
                      <a:r>
                        <a:rPr sz="1200" spc="-5" dirty="0">
                          <a:latin typeface="Times New Roman"/>
                          <a:cs typeface="Times New Roman"/>
                        </a:rPr>
                        <a:t>Name</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Passwords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64464">
                <a:tc>
                  <a:txBody>
                    <a:bodyPr/>
                    <a:lstStyle/>
                    <a:p>
                      <a:pPr marL="63500">
                        <a:lnSpc>
                          <a:spcPct val="100000"/>
                        </a:lnSpc>
                        <a:spcBef>
                          <a:spcPts val="465"/>
                        </a:spcBef>
                      </a:pPr>
                      <a:r>
                        <a:rPr sz="1200" spc="-5" dirty="0">
                          <a:latin typeface="Times New Roman"/>
                          <a:cs typeface="Times New Roman"/>
                        </a:rPr>
                        <a:t>1)main_router</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1169035" indent="-1905">
                        <a:lnSpc>
                          <a:spcPts val="1380"/>
                        </a:lnSpc>
                        <a:spcBef>
                          <a:spcPts val="565"/>
                        </a:spcBef>
                      </a:pPr>
                      <a:r>
                        <a:rPr sz="1200" spc="-5" dirty="0">
                          <a:latin typeface="Times New Roman"/>
                          <a:cs typeface="Times New Roman"/>
                        </a:rPr>
                        <a:t>Console</a:t>
                      </a:r>
                      <a:r>
                        <a:rPr sz="1200" spc="-20" dirty="0">
                          <a:latin typeface="Times New Roman"/>
                          <a:cs typeface="Times New Roman"/>
                        </a:rPr>
                        <a:t> </a:t>
                      </a:r>
                      <a:r>
                        <a:rPr sz="1200" spc="-5" dirty="0">
                          <a:latin typeface="Times New Roman"/>
                          <a:cs typeface="Times New Roman"/>
                        </a:rPr>
                        <a:t>password:</a:t>
                      </a:r>
                      <a:r>
                        <a:rPr sz="1200" spc="-15" dirty="0">
                          <a:latin typeface="Times New Roman"/>
                          <a:cs typeface="Times New Roman"/>
                        </a:rPr>
                        <a:t> </a:t>
                      </a:r>
                      <a:r>
                        <a:rPr sz="1200" spc="-5" dirty="0">
                          <a:latin typeface="Times New Roman"/>
                          <a:cs typeface="Times New Roman"/>
                        </a:rPr>
                        <a:t>cisco </a:t>
                      </a:r>
                      <a:r>
                        <a:rPr sz="1200" spc="-285" dirty="0">
                          <a:latin typeface="Times New Roman"/>
                          <a:cs typeface="Times New Roman"/>
                        </a:rPr>
                        <a:t> </a:t>
                      </a:r>
                      <a:r>
                        <a:rPr sz="1200" spc="-5" dirty="0">
                          <a:latin typeface="Times New Roman"/>
                          <a:cs typeface="Times New Roman"/>
                        </a:rPr>
                        <a:t>ssh</a:t>
                      </a:r>
                      <a:r>
                        <a:rPr sz="1200" spc="-10" dirty="0">
                          <a:latin typeface="Times New Roman"/>
                          <a:cs typeface="Times New Roman"/>
                        </a:rPr>
                        <a:t> </a:t>
                      </a:r>
                      <a:r>
                        <a:rPr sz="1200" spc="-5" dirty="0">
                          <a:latin typeface="Times New Roman"/>
                          <a:cs typeface="Times New Roman"/>
                        </a:rPr>
                        <a:t>password: admin</a:t>
                      </a:r>
                      <a:endParaRPr sz="1200">
                        <a:latin typeface="Times New Roman"/>
                        <a:cs typeface="Times New Roman"/>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65987">
                <a:tc>
                  <a:txBody>
                    <a:bodyPr/>
                    <a:lstStyle/>
                    <a:p>
                      <a:pPr marL="63500">
                        <a:lnSpc>
                          <a:spcPct val="100000"/>
                        </a:lnSpc>
                        <a:spcBef>
                          <a:spcPts val="465"/>
                        </a:spcBef>
                      </a:pPr>
                      <a:r>
                        <a:rPr sz="1200" spc="-5" dirty="0">
                          <a:latin typeface="Times New Roman"/>
                          <a:cs typeface="Times New Roman"/>
                        </a:rPr>
                        <a:t>2)Router1(College</a:t>
                      </a:r>
                      <a:r>
                        <a:rPr sz="1200" spc="-25" dirty="0">
                          <a:latin typeface="Times New Roman"/>
                          <a:cs typeface="Times New Roman"/>
                        </a:rPr>
                        <a:t> </a:t>
                      </a:r>
                      <a:r>
                        <a:rPr sz="1200" dirty="0">
                          <a:latin typeface="Times New Roman"/>
                          <a:cs typeface="Times New Roman"/>
                        </a:rPr>
                        <a:t>Router)</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914400" indent="-3175">
                        <a:lnSpc>
                          <a:spcPts val="1380"/>
                        </a:lnSpc>
                        <a:spcBef>
                          <a:spcPts val="560"/>
                        </a:spcBef>
                      </a:pPr>
                      <a:r>
                        <a:rPr sz="1200" dirty="0">
                          <a:latin typeface="Times New Roman"/>
                          <a:cs typeface="Times New Roman"/>
                        </a:rPr>
                        <a:t>Console</a:t>
                      </a:r>
                      <a:r>
                        <a:rPr sz="1200" spc="-50" dirty="0">
                          <a:latin typeface="Times New Roman"/>
                          <a:cs typeface="Times New Roman"/>
                        </a:rPr>
                        <a:t> </a:t>
                      </a:r>
                      <a:r>
                        <a:rPr sz="1200" spc="-5" dirty="0">
                          <a:latin typeface="Times New Roman"/>
                          <a:cs typeface="Times New Roman"/>
                        </a:rPr>
                        <a:t>password:muj@123 </a:t>
                      </a:r>
                      <a:r>
                        <a:rPr sz="1200" spc="-285" dirty="0">
                          <a:latin typeface="Times New Roman"/>
                          <a:cs typeface="Times New Roman"/>
                        </a:rPr>
                        <a:t> </a:t>
                      </a:r>
                      <a:r>
                        <a:rPr sz="1200" spc="-5" dirty="0">
                          <a:latin typeface="Times New Roman"/>
                          <a:cs typeface="Times New Roman"/>
                        </a:rPr>
                        <a:t>ssh</a:t>
                      </a:r>
                      <a:r>
                        <a:rPr sz="1200" spc="-10" dirty="0">
                          <a:latin typeface="Times New Roman"/>
                          <a:cs typeface="Times New Roman"/>
                        </a:rPr>
                        <a:t> </a:t>
                      </a:r>
                      <a:r>
                        <a:rPr sz="1200" spc="-5" dirty="0">
                          <a:latin typeface="Times New Roman"/>
                          <a:cs typeface="Times New Roman"/>
                        </a:rPr>
                        <a:t>password:</a:t>
                      </a:r>
                      <a:r>
                        <a:rPr sz="1200" dirty="0">
                          <a:latin typeface="Times New Roman"/>
                          <a:cs typeface="Times New Roman"/>
                        </a:rPr>
                        <a:t> </a:t>
                      </a:r>
                      <a:r>
                        <a:rPr sz="1200" spc="-5" dirty="0">
                          <a:latin typeface="Times New Roman"/>
                          <a:cs typeface="Times New Roman"/>
                        </a:rPr>
                        <a:t>admin</a:t>
                      </a:r>
                      <a:endParaRPr sz="1200">
                        <a:latin typeface="Times New Roman"/>
                        <a:cs typeface="Times New Roman"/>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65987">
                <a:tc>
                  <a:txBody>
                    <a:bodyPr/>
                    <a:lstStyle/>
                    <a:p>
                      <a:pPr marL="63500">
                        <a:lnSpc>
                          <a:spcPct val="100000"/>
                        </a:lnSpc>
                        <a:spcBef>
                          <a:spcPts val="465"/>
                        </a:spcBef>
                      </a:pPr>
                      <a:r>
                        <a:rPr sz="1200" spc="-5" dirty="0">
                          <a:latin typeface="Times New Roman"/>
                          <a:cs typeface="Times New Roman"/>
                        </a:rPr>
                        <a:t>3)Router2(Hostel</a:t>
                      </a:r>
                      <a:r>
                        <a:rPr sz="1200" spc="-30" dirty="0">
                          <a:latin typeface="Times New Roman"/>
                          <a:cs typeface="Times New Roman"/>
                        </a:rPr>
                        <a:t> </a:t>
                      </a:r>
                      <a:r>
                        <a:rPr sz="1200" dirty="0">
                          <a:latin typeface="Times New Roman"/>
                          <a:cs typeface="Times New Roman"/>
                        </a:rPr>
                        <a:t>Router)</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914400" indent="-3175">
                        <a:lnSpc>
                          <a:spcPts val="1380"/>
                        </a:lnSpc>
                        <a:spcBef>
                          <a:spcPts val="565"/>
                        </a:spcBef>
                      </a:pPr>
                      <a:r>
                        <a:rPr sz="1200" dirty="0">
                          <a:latin typeface="Times New Roman"/>
                          <a:cs typeface="Times New Roman"/>
                        </a:rPr>
                        <a:t>Console</a:t>
                      </a:r>
                      <a:r>
                        <a:rPr sz="1200" spc="-45" dirty="0">
                          <a:latin typeface="Times New Roman"/>
                          <a:cs typeface="Times New Roman"/>
                        </a:rPr>
                        <a:t> </a:t>
                      </a:r>
                      <a:r>
                        <a:rPr sz="1200" spc="-5" dirty="0">
                          <a:latin typeface="Times New Roman"/>
                          <a:cs typeface="Times New Roman"/>
                        </a:rPr>
                        <a:t>password:muj@123 </a:t>
                      </a:r>
                      <a:r>
                        <a:rPr sz="1200" spc="-285" dirty="0">
                          <a:latin typeface="Times New Roman"/>
                          <a:cs typeface="Times New Roman"/>
                        </a:rPr>
                        <a:t> </a:t>
                      </a:r>
                      <a:r>
                        <a:rPr sz="1200" spc="-5" dirty="0">
                          <a:latin typeface="Times New Roman"/>
                          <a:cs typeface="Times New Roman"/>
                        </a:rPr>
                        <a:t>ssh</a:t>
                      </a:r>
                      <a:r>
                        <a:rPr sz="1200" spc="-10" dirty="0">
                          <a:latin typeface="Times New Roman"/>
                          <a:cs typeface="Times New Roman"/>
                        </a:rPr>
                        <a:t> </a:t>
                      </a:r>
                      <a:r>
                        <a:rPr sz="1200" spc="-5" dirty="0">
                          <a:latin typeface="Times New Roman"/>
                          <a:cs typeface="Times New Roman"/>
                        </a:rPr>
                        <a:t>password:</a:t>
                      </a:r>
                      <a:r>
                        <a:rPr sz="1200" dirty="0">
                          <a:latin typeface="Times New Roman"/>
                          <a:cs typeface="Times New Roman"/>
                        </a:rPr>
                        <a:t> </a:t>
                      </a:r>
                      <a:r>
                        <a:rPr sz="1200" spc="-5" dirty="0">
                          <a:latin typeface="Times New Roman"/>
                          <a:cs typeface="Times New Roman"/>
                        </a:rPr>
                        <a:t>admin</a:t>
                      </a:r>
                      <a:endParaRPr sz="1200">
                        <a:latin typeface="Times New Roman"/>
                        <a:cs typeface="Times New Roman"/>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6"/>
        <p:cNvGrpSpPr/>
        <p:nvPr/>
      </p:nvGrpSpPr>
      <p:grpSpPr>
        <a:xfrm>
          <a:off x="0" y="0"/>
          <a:ext cx="0" cy="0"/>
          <a:chOff x="0" y="0"/>
          <a:chExt cx="0" cy="0"/>
        </a:xfrm>
      </p:grpSpPr>
      <p:sp>
        <p:nvSpPr>
          <p:cNvPr id="17" name="Google Shape;17;p1"/>
          <p:cNvSpPr txBox="1"/>
          <p:nvPr/>
        </p:nvSpPr>
        <p:spPr>
          <a:xfrm>
            <a:off x="3813047" y="9274755"/>
            <a:ext cx="147300" cy="165600"/>
          </a:xfrm>
          <a:prstGeom prst="rect">
            <a:avLst/>
          </a:prstGeom>
          <a:noFill/>
          <a:ln>
            <a:noFill/>
          </a:ln>
        </p:spPr>
        <p:txBody>
          <a:bodyPr spcFirstLastPara="1" wrap="square" lIns="0" tIns="0" rIns="0" bIns="0" anchor="t" anchorCtr="0">
            <a:spAutoFit/>
          </a:bodyPr>
          <a:lstStyle/>
          <a:p>
            <a:pPr marL="38100" marR="0" lvl="0" indent="0" algn="l" rtl="0">
              <a:lnSpc>
                <a:spcPct val="10409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p:txBody>
      </p:sp>
      <p:graphicFrame>
        <p:nvGraphicFramePr>
          <p:cNvPr id="18" name="Google Shape;18;p1"/>
          <p:cNvGraphicFramePr/>
          <p:nvPr>
            <p:extLst>
              <p:ext uri="{D42A27DB-BD31-4B8C-83A1-F6EECF244321}">
                <p14:modId xmlns:p14="http://schemas.microsoft.com/office/powerpoint/2010/main" val="165485303"/>
              </p:ext>
            </p:extLst>
          </p:nvPr>
        </p:nvGraphicFramePr>
        <p:xfrm>
          <a:off x="929159" y="989351"/>
          <a:ext cx="6062375" cy="2359141"/>
        </p:xfrm>
        <a:graphic>
          <a:graphicData uri="http://schemas.openxmlformats.org/drawingml/2006/table">
            <a:tbl>
              <a:tblPr firstRow="1" bandRow="1">
                <a:noFill/>
                <a:tableStyleId>{4EC351A5-F107-45B8-B081-ED432A2491B9}</a:tableStyleId>
              </a:tblPr>
              <a:tblGrid>
                <a:gridCol w="628025">
                  <a:extLst>
                    <a:ext uri="{9D8B030D-6E8A-4147-A177-3AD203B41FA5}">
                      <a16:colId xmlns:a16="http://schemas.microsoft.com/office/drawing/2014/main" val="20000"/>
                    </a:ext>
                  </a:extLst>
                </a:gridCol>
                <a:gridCol w="3060075">
                  <a:extLst>
                    <a:ext uri="{9D8B030D-6E8A-4147-A177-3AD203B41FA5}">
                      <a16:colId xmlns:a16="http://schemas.microsoft.com/office/drawing/2014/main" val="20001"/>
                    </a:ext>
                  </a:extLst>
                </a:gridCol>
                <a:gridCol w="2374275">
                  <a:extLst>
                    <a:ext uri="{9D8B030D-6E8A-4147-A177-3AD203B41FA5}">
                      <a16:colId xmlns:a16="http://schemas.microsoft.com/office/drawing/2014/main" val="20002"/>
                    </a:ext>
                  </a:extLst>
                </a:gridCol>
              </a:tblGrid>
              <a:tr h="420671">
                <a:tc>
                  <a:txBody>
                    <a:bodyPr/>
                    <a:lstStyle/>
                    <a:p>
                      <a:pPr marL="0" marR="149225" lvl="0" indent="0" algn="r"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S.NO</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7945" marR="0" lvl="0" indent="0" algn="l"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NAME</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7310" marR="0" lvl="0" indent="0" algn="l"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REGISTRATION NUMBER</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0750">
                <a:tc>
                  <a:txBody>
                    <a:bodyPr/>
                    <a:lstStyle/>
                    <a:p>
                      <a:pPr marL="0" marR="187325" lvl="0" indent="0" algn="r"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1.</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US" sz="1400" dirty="0">
                          <a:latin typeface="Arial" panose="020B0604020202020204" pitchFamily="34" charset="0"/>
                          <a:cs typeface="Arial" panose="020B0604020202020204" pitchFamily="34" charset="0"/>
                        </a:rPr>
                        <a:t> BUCHINGARI VASU</a:t>
                      </a: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US" sz="1400" dirty="0">
                          <a:latin typeface="Arial" panose="020B0604020202020204" pitchFamily="34" charset="0"/>
                          <a:cs typeface="Arial" panose="020B0604020202020204" pitchFamily="34" charset="0"/>
                        </a:rPr>
                        <a:t> RA2011003010412</a:t>
                      </a: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5125">
                <a:tc>
                  <a:txBody>
                    <a:bodyPr/>
                    <a:lstStyle/>
                    <a:p>
                      <a:pPr marL="0" marR="187325" lvl="0" indent="0" algn="r"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2.</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8580" marR="0" lvl="0" indent="0" algn="l" rtl="0">
                        <a:lnSpc>
                          <a:spcPct val="115000"/>
                        </a:lnSpc>
                        <a:spcBef>
                          <a:spcPts val="0"/>
                        </a:spcBef>
                        <a:spcAft>
                          <a:spcPts val="0"/>
                        </a:spcAft>
                        <a:buNone/>
                        <a:defRPr sz="1400" u="none" strike="noStrike" cap="none"/>
                      </a:pPr>
                      <a:r>
                        <a:rPr lang="en-US" sz="1400" u="none" strike="noStrike" cap="none" dirty="0">
                          <a:latin typeface="Arial" panose="020B0604020202020204" pitchFamily="34" charset="0"/>
                          <a:ea typeface="Times New Roman"/>
                          <a:cs typeface="Arial" panose="020B0604020202020204" pitchFamily="34" charset="0"/>
                          <a:sym typeface="Times New Roman"/>
                        </a:rPr>
                        <a:t>KASANUR JYOTHIRADHITHYA</a:t>
                      </a:r>
                      <a:endParaRPr sz="1400" u="none" strike="noStrike" cap="none" dirty="0">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6040" marR="0" lvl="0" indent="0" algn="l" rtl="0">
                        <a:lnSpc>
                          <a:spcPct val="115000"/>
                        </a:lnSpc>
                        <a:spcBef>
                          <a:spcPts val="0"/>
                        </a:spcBef>
                        <a:spcAft>
                          <a:spcPts val="0"/>
                        </a:spcAft>
                        <a:buNone/>
                        <a:defRPr sz="1400" u="none" strike="noStrike" cap="none"/>
                      </a:pPr>
                      <a:r>
                        <a:rPr lang="en-US" sz="1400" u="none" strike="noStrike" cap="none" dirty="0">
                          <a:latin typeface="Arial" panose="020B0604020202020204" pitchFamily="34" charset="0"/>
                          <a:ea typeface="Times New Roman"/>
                          <a:cs typeface="Arial" panose="020B0604020202020204" pitchFamily="34" charset="0"/>
                          <a:sym typeface="Times New Roman"/>
                        </a:rPr>
                        <a:t>RA2011003010416</a:t>
                      </a:r>
                      <a:endParaRPr sz="1400" u="none" strike="noStrike" cap="none" dirty="0">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5125">
                <a:tc>
                  <a:txBody>
                    <a:bodyPr/>
                    <a:lstStyle/>
                    <a:p>
                      <a:pPr marL="0" marR="187325" lvl="0" indent="0" algn="r" rtl="0">
                        <a:lnSpc>
                          <a:spcPct val="115000"/>
                        </a:lnSpc>
                        <a:spcBef>
                          <a:spcPts val="0"/>
                        </a:spcBef>
                        <a:spcAft>
                          <a:spcPts val="0"/>
                        </a:spcAft>
                        <a:buNone/>
                        <a:defRPr sz="1400" u="none" strike="noStrike" cap="none"/>
                      </a:pPr>
                      <a:r>
                        <a:rPr lang="en-US" sz="1400" u="none" strike="noStrike" cap="none">
                          <a:latin typeface="Arial" panose="020B0604020202020204" pitchFamily="34" charset="0"/>
                          <a:ea typeface="Times New Roman"/>
                          <a:cs typeface="Arial" panose="020B0604020202020204" pitchFamily="34" charset="0"/>
                          <a:sym typeface="Times New Roman"/>
                        </a:rPr>
                        <a:t>3.</a:t>
                      </a:r>
                      <a:endParaRPr sz="1400" u="none" strike="noStrike" cap="none">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8580" marR="0" lvl="0" indent="0" algn="l" rtl="0">
                        <a:lnSpc>
                          <a:spcPct val="115000"/>
                        </a:lnSpc>
                        <a:spcBef>
                          <a:spcPts val="0"/>
                        </a:spcBef>
                        <a:spcAft>
                          <a:spcPts val="0"/>
                        </a:spcAft>
                        <a:buNone/>
                        <a:defRPr sz="1400" u="none" strike="noStrike" cap="none"/>
                      </a:pPr>
                      <a:r>
                        <a:rPr lang="en-US" sz="1400" u="none" strike="noStrike" cap="none" dirty="0">
                          <a:latin typeface="Arial" panose="020B0604020202020204" pitchFamily="34" charset="0"/>
                          <a:ea typeface="Times New Roman"/>
                          <a:cs typeface="Arial" panose="020B0604020202020204" pitchFamily="34" charset="0"/>
                          <a:sym typeface="Times New Roman"/>
                        </a:rPr>
                        <a:t>SHUBHAM DUDHADE</a:t>
                      </a:r>
                      <a:endParaRPr sz="1400" u="none" strike="noStrike" cap="none" dirty="0">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6040" marR="0" lvl="0" indent="0" algn="l" rtl="0">
                        <a:lnSpc>
                          <a:spcPct val="115000"/>
                        </a:lnSpc>
                        <a:spcBef>
                          <a:spcPts val="0"/>
                        </a:spcBef>
                        <a:spcAft>
                          <a:spcPts val="0"/>
                        </a:spcAft>
                        <a:buNone/>
                        <a:defRPr sz="1400" u="none" strike="noStrike" cap="none"/>
                      </a:pPr>
                      <a:r>
                        <a:rPr lang="en-US" sz="1400" u="none" strike="noStrike" cap="none" dirty="0">
                          <a:latin typeface="Arial" panose="020B0604020202020204" pitchFamily="34" charset="0"/>
                          <a:ea typeface="Times New Roman"/>
                          <a:cs typeface="Arial" panose="020B0604020202020204" pitchFamily="34" charset="0"/>
                          <a:sym typeface="Times New Roman"/>
                        </a:rPr>
                        <a:t>RA2011003010431</a:t>
                      </a:r>
                      <a:endParaRPr sz="1400" u="none" strike="noStrike" cap="none" dirty="0">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0750">
                <a:tc>
                  <a:txBody>
                    <a:bodyPr/>
                    <a:lstStyle/>
                    <a:p>
                      <a:pPr marL="0" marR="187325" lvl="0" indent="0" algn="r" rtl="0">
                        <a:lnSpc>
                          <a:spcPct val="115000"/>
                        </a:lnSpc>
                        <a:spcBef>
                          <a:spcPts val="0"/>
                        </a:spcBef>
                        <a:spcAft>
                          <a:spcPts val="0"/>
                        </a:spcAft>
                        <a:buNone/>
                        <a:defRPr sz="1400" u="none" strike="noStrike" cap="none"/>
                      </a:pPr>
                      <a:r>
                        <a:rPr lang="en-US" sz="1400" u="none" strike="noStrike" cap="none" dirty="0">
                          <a:latin typeface="Arial" panose="020B0604020202020204" pitchFamily="34" charset="0"/>
                          <a:ea typeface="Times New Roman"/>
                          <a:cs typeface="Arial" panose="020B0604020202020204" pitchFamily="34" charset="0"/>
                          <a:sym typeface="Times New Roman"/>
                        </a:rPr>
                        <a:t>4.</a:t>
                      </a:r>
                      <a:endParaRPr sz="1400" u="none" strike="noStrike" cap="none" dirty="0">
                        <a:latin typeface="Arial" panose="020B0604020202020204" pitchFamily="34" charset="0"/>
                        <a:ea typeface="Times New Roman"/>
                        <a:cs typeface="Arial" panose="020B0604020202020204" pitchFamily="34" charset="0"/>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US" sz="1400" dirty="0">
                          <a:latin typeface="Arial" panose="020B0604020202020204" pitchFamily="34" charset="0"/>
                          <a:cs typeface="Arial" panose="020B0604020202020204" pitchFamily="34" charset="0"/>
                        </a:rPr>
                        <a:t>  K.B.CHANDRASHEKHAR REDDY </a:t>
                      </a: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US" sz="1400" dirty="0">
                          <a:latin typeface="Arial" panose="020B0604020202020204" pitchFamily="34" charset="0"/>
                          <a:cs typeface="Arial" panose="020B0604020202020204" pitchFamily="34" charset="0"/>
                        </a:rPr>
                        <a:t> RA2011003010435</a:t>
                      </a: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00000">
                <a:tc>
                  <a:txBody>
                    <a:bodyPr/>
                    <a:lstStyle/>
                    <a:p>
                      <a:pPr marL="0" marR="0" lvl="0" indent="0" algn="l" rtl="0">
                        <a:lnSpc>
                          <a:spcPct val="100000"/>
                        </a:lnSpc>
                        <a:spcBef>
                          <a:spcPts val="0"/>
                        </a:spcBef>
                        <a:spcAft>
                          <a:spcPts val="0"/>
                        </a:spcAft>
                        <a:buNone/>
                        <a:defRPr sz="1400" u="none" strike="noStrike" cap="none"/>
                      </a:pPr>
                      <a:r>
                        <a:rPr lang="en-IN" sz="1400" dirty="0">
                          <a:latin typeface="Arial" panose="020B0604020202020204" pitchFamily="34" charset="0"/>
                          <a:cs typeface="Arial" panose="020B0604020202020204" pitchFamily="34" charset="0"/>
                        </a:rPr>
                        <a:t>      5.</a:t>
                      </a:r>
                    </a:p>
                    <a:p>
                      <a:pPr marL="0" marR="0" lvl="0" indent="0" algn="l" rtl="0">
                        <a:lnSpc>
                          <a:spcPct val="100000"/>
                        </a:lnSpc>
                        <a:spcBef>
                          <a:spcPts val="0"/>
                        </a:spcBef>
                        <a:spcAft>
                          <a:spcPts val="0"/>
                        </a:spcAft>
                        <a:buNone/>
                        <a:defRPr sz="1400" u="none" strike="noStrike" cap="none"/>
                      </a:pP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IN" sz="1400" dirty="0">
                          <a:latin typeface="Arial" panose="020B0604020202020204" pitchFamily="34" charset="0"/>
                          <a:cs typeface="Arial" panose="020B0604020202020204" pitchFamily="34" charset="0"/>
                        </a:rPr>
                        <a:t>  SHAIK HUSSAIN AHAMED</a:t>
                      </a: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defRPr sz="1400" u="none" strike="noStrike" cap="none"/>
                      </a:pPr>
                      <a:r>
                        <a:rPr lang="en-IN" sz="1400" dirty="0">
                          <a:latin typeface="Arial" panose="020B0604020202020204" pitchFamily="34" charset="0"/>
                          <a:cs typeface="Arial" panose="020B0604020202020204" pitchFamily="34" charset="0"/>
                        </a:rPr>
                        <a:t> RA2011003010439</a:t>
                      </a:r>
                      <a:endParaRPr sz="1400" dirty="0">
                        <a:latin typeface="Arial" panose="020B0604020202020204" pitchFamily="34" charset="0"/>
                        <a:cs typeface="Arial" panose="020B0604020202020204" pitchFamily="34" charset="0"/>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 name="Google Shape;19;p1"/>
          <p:cNvSpPr txBox="1"/>
          <p:nvPr/>
        </p:nvSpPr>
        <p:spPr>
          <a:xfrm>
            <a:off x="901700" y="3686386"/>
            <a:ext cx="5962800" cy="534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dirty="0">
                <a:latin typeface="Times New Roman"/>
                <a:ea typeface="Times New Roman"/>
                <a:cs typeface="Times New Roman"/>
                <a:sym typeface="Times New Roman"/>
              </a:rPr>
              <a:t>ABSTRACT</a:t>
            </a:r>
            <a:endParaRPr sz="1400" dirty="0">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400" dirty="0">
              <a:latin typeface="Times New Roman"/>
              <a:ea typeface="Times New Roman"/>
              <a:cs typeface="Times New Roman"/>
              <a:sym typeface="Times New Roman"/>
            </a:endParaRPr>
          </a:p>
          <a:p>
            <a:pPr marL="12700" marR="5080" lvl="0" indent="0" algn="just" rtl="0">
              <a:lnSpc>
                <a:spcPct val="115000"/>
              </a:lnSpc>
              <a:spcBef>
                <a:spcPts val="0"/>
              </a:spcBef>
              <a:spcAft>
                <a:spcPts val="0"/>
              </a:spcAft>
              <a:buNone/>
            </a:pPr>
            <a:r>
              <a:rPr lang="en-US" sz="1200" dirty="0">
                <a:latin typeface="Times New Roman"/>
                <a:ea typeface="Times New Roman"/>
                <a:cs typeface="Times New Roman"/>
                <a:sym typeface="Times New Roman"/>
              </a:rPr>
              <a:t>Computer networks have a significant impact on the working of an organization. Universities  depend on the proper functioning and analysis of their networks for education, administration,  communication, e-library, automation, etc. An efficient network is essential to facilitate the  systematic and cost-efficient transfer of information in an organization in the form of messages,  files, and resources. The project provides insights into various concepts such as topology design,  IP address configuration, and how to send information in the form of packets to the wireless  networks of different areas of a University.</a:t>
            </a:r>
            <a:endParaRPr sz="1200"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dirty="0">
              <a:latin typeface="Times New Roman"/>
              <a:ea typeface="Times New Roman"/>
              <a:cs typeface="Times New Roman"/>
              <a:sym typeface="Times New Roman"/>
            </a:endParaRPr>
          </a:p>
          <a:p>
            <a:pPr marL="12700" marR="6985" lvl="0" indent="0" algn="just" rtl="0">
              <a:lnSpc>
                <a:spcPct val="115000"/>
              </a:lnSpc>
              <a:spcBef>
                <a:spcPts val="0"/>
              </a:spcBef>
              <a:spcAft>
                <a:spcPts val="0"/>
              </a:spcAft>
              <a:buNone/>
            </a:pPr>
            <a:r>
              <a:rPr lang="en-US" sz="1200" dirty="0">
                <a:latin typeface="Times New Roman"/>
                <a:ea typeface="Times New Roman"/>
                <a:cs typeface="Times New Roman"/>
                <a:sym typeface="Times New Roman"/>
              </a:rPr>
              <a:t>The aim of this project is to design the topology of the university network using the software Cisco  Packet Tracer with the implementation of wireless networking systems. This university network  consists of the following devices:</a:t>
            </a:r>
            <a:endParaRPr sz="1200" dirty="0">
              <a:latin typeface="Times New Roman"/>
              <a:ea typeface="Times New Roman"/>
              <a:cs typeface="Times New Roman"/>
              <a:sym typeface="Times New Roman"/>
            </a:endParaRPr>
          </a:p>
          <a:p>
            <a:pPr marL="0" marR="0" lvl="0" indent="0" algn="l" rtl="0">
              <a:lnSpc>
                <a:spcPct val="100000"/>
              </a:lnSpc>
              <a:spcBef>
                <a:spcPts val="20"/>
              </a:spcBef>
              <a:spcAft>
                <a:spcPts val="0"/>
              </a:spcAft>
              <a:buNone/>
            </a:pPr>
            <a:endParaRPr sz="1100" dirty="0">
              <a:latin typeface="Times New Roman"/>
              <a:ea typeface="Times New Roman"/>
              <a:cs typeface="Times New Roman"/>
              <a:sym typeface="Times New Roman"/>
            </a:endParaRPr>
          </a:p>
          <a:p>
            <a:pPr marL="177165" marR="0" lvl="0" indent="-165100" algn="l" rtl="0">
              <a:lnSpc>
                <a:spcPct val="1175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Router (1941)</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Switches (2960-24TT)</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Email server</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DNS server</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WEB server (HTTP)</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Wireless Device (Access Point)</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PCs</a:t>
            </a:r>
            <a:endParaRPr sz="1200" dirty="0">
              <a:latin typeface="Times New Roman"/>
              <a:ea typeface="Times New Roman"/>
              <a:cs typeface="Times New Roman"/>
              <a:sym typeface="Times New Roman"/>
            </a:endParaRPr>
          </a:p>
          <a:p>
            <a:pPr marL="177165" marR="0" lvl="0" indent="-165100" algn="l" rtl="0">
              <a:lnSpc>
                <a:spcPct val="1150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Laptops</a:t>
            </a:r>
            <a:endParaRPr sz="1200" dirty="0">
              <a:latin typeface="Times New Roman"/>
              <a:ea typeface="Times New Roman"/>
              <a:cs typeface="Times New Roman"/>
              <a:sym typeface="Times New Roman"/>
            </a:endParaRPr>
          </a:p>
          <a:p>
            <a:pPr marL="177165" marR="0" lvl="0" indent="-165100" algn="l" rtl="0">
              <a:lnSpc>
                <a:spcPct val="117500"/>
              </a:lnSpc>
              <a:spcBef>
                <a:spcPts val="0"/>
              </a:spcBef>
              <a:spcAft>
                <a:spcPts val="0"/>
              </a:spcAft>
              <a:buSzPts val="1200"/>
              <a:buFont typeface="Times New Roman"/>
              <a:buAutoNum type="arabicParenR"/>
            </a:pPr>
            <a:r>
              <a:rPr lang="en-US" sz="1200" dirty="0">
                <a:latin typeface="Times New Roman"/>
                <a:ea typeface="Times New Roman"/>
                <a:cs typeface="Times New Roman"/>
                <a:sym typeface="Times New Roman"/>
              </a:rPr>
              <a:t>Smartphones</a:t>
            </a:r>
            <a:endParaRPr sz="1200"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300" dirty="0">
              <a:latin typeface="Times New Roman"/>
              <a:ea typeface="Times New Roman"/>
              <a:cs typeface="Times New Roman"/>
              <a:sym typeface="Times New Roman"/>
            </a:endParaRPr>
          </a:p>
          <a:p>
            <a:pPr marL="0" marR="0" lvl="0" indent="0" algn="l" rtl="0">
              <a:lnSpc>
                <a:spcPct val="100000"/>
              </a:lnSpc>
              <a:spcBef>
                <a:spcPts val="35"/>
              </a:spcBef>
              <a:spcAft>
                <a:spcPts val="0"/>
              </a:spcAft>
              <a:buNone/>
            </a:pPr>
            <a:endParaRPr sz="1100" dirty="0">
              <a:latin typeface="Times New Roman"/>
              <a:ea typeface="Times New Roman"/>
              <a:cs typeface="Times New Roman"/>
              <a:sym typeface="Times New Roman"/>
            </a:endParaRPr>
          </a:p>
          <a:p>
            <a:pPr marL="12700" marR="2426335" lvl="0" indent="0" algn="l" rtl="0">
              <a:lnSpc>
                <a:spcPct val="115000"/>
              </a:lnSpc>
              <a:spcBef>
                <a:spcPts val="0"/>
              </a:spcBef>
              <a:spcAft>
                <a:spcPts val="0"/>
              </a:spcAft>
              <a:buNone/>
            </a:pPr>
            <a:r>
              <a:rPr lang="en-US" sz="1200" dirty="0">
                <a:latin typeface="Times New Roman"/>
                <a:ea typeface="Times New Roman"/>
                <a:cs typeface="Times New Roman"/>
                <a:sym typeface="Times New Roman"/>
              </a:rPr>
              <a:t>The design includes the following parts of the University:  Hostel Blocks: Girls Block and Boys Block</a:t>
            </a:r>
            <a:endParaRPr sz="1200" dirty="0">
              <a:latin typeface="Times New Roman"/>
              <a:ea typeface="Times New Roman"/>
              <a:cs typeface="Times New Roman"/>
              <a:sym typeface="Times New Roman"/>
            </a:endParaRPr>
          </a:p>
          <a:p>
            <a:pPr marL="12700" marR="3914140" lvl="0" indent="0" algn="l" rtl="0">
              <a:lnSpc>
                <a:spcPct val="115000"/>
              </a:lnSpc>
              <a:spcBef>
                <a:spcPts val="0"/>
              </a:spcBef>
              <a:spcAft>
                <a:spcPts val="0"/>
              </a:spcAft>
              <a:buNone/>
            </a:pPr>
            <a:r>
              <a:rPr lang="en-US" sz="1200" dirty="0">
                <a:latin typeface="Times New Roman"/>
                <a:ea typeface="Times New Roman"/>
                <a:cs typeface="Times New Roman"/>
                <a:sym typeface="Times New Roman"/>
              </a:rPr>
              <a:t>Academic Blocks: AB1 and AB2  Dome Building and Library</a:t>
            </a:r>
            <a:endParaRPr sz="1200" dirty="0">
              <a:latin typeface="Times New Roman"/>
              <a:ea typeface="Times New Roman"/>
              <a:cs typeface="Times New Roman"/>
              <a:sym typeface="Times New Roman"/>
            </a:endParaRPr>
          </a:p>
          <a:p>
            <a:pPr marL="12700" marR="0" lvl="0" indent="0" algn="l" rtl="0">
              <a:lnSpc>
                <a:spcPct val="112083"/>
              </a:lnSpc>
              <a:spcBef>
                <a:spcPts val="0"/>
              </a:spcBef>
              <a:spcAft>
                <a:spcPts val="0"/>
              </a:spcAft>
              <a:buNone/>
            </a:pPr>
            <a:r>
              <a:rPr lang="en-US" sz="1200" dirty="0">
                <a:latin typeface="Times New Roman"/>
                <a:ea typeface="Times New Roman"/>
                <a:cs typeface="Times New Roman"/>
                <a:sym typeface="Times New Roman"/>
              </a:rPr>
              <a:t>IT Consulting</a:t>
            </a:r>
            <a:endParaRPr sz="12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8551" y="4675632"/>
            <a:ext cx="4715255" cy="3974591"/>
          </a:xfrm>
          <a:prstGeom prst="rect">
            <a:avLst/>
          </a:prstGeom>
        </p:spPr>
      </p:pic>
      <p:pic>
        <p:nvPicPr>
          <p:cNvPr id="3" name="object 3"/>
          <p:cNvPicPr/>
          <p:nvPr/>
        </p:nvPicPr>
        <p:blipFill>
          <a:blip r:embed="rId3" cstate="print"/>
          <a:stretch>
            <a:fillRect/>
          </a:stretch>
        </p:blipFill>
        <p:spPr>
          <a:xfrm>
            <a:off x="1341119" y="1054608"/>
            <a:ext cx="4773167" cy="3511295"/>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19457" y="8080028"/>
            <a:ext cx="3585845" cy="208279"/>
          </a:xfrm>
          <a:prstGeom prst="rect">
            <a:avLst/>
          </a:prstGeom>
        </p:spPr>
        <p:txBody>
          <a:bodyPr vert="horz" wrap="square" lIns="0" tIns="12065" rIns="0" bIns="0" rtlCol="0">
            <a:spAutoFit/>
          </a:bodyPr>
          <a:lstStyle/>
          <a:p>
            <a:pPr marL="12700">
              <a:lnSpc>
                <a:spcPct val="100000"/>
              </a:lnSpc>
              <a:spcBef>
                <a:spcPts val="95"/>
              </a:spcBef>
            </a:pPr>
            <a:r>
              <a:rPr sz="1200" b="1" spc="-5" dirty="0">
                <a:latin typeface="Times New Roman"/>
                <a:cs typeface="Times New Roman"/>
              </a:rPr>
              <a:t>Connectivity</a:t>
            </a:r>
            <a:r>
              <a:rPr sz="1200" b="1" spc="5" dirty="0">
                <a:latin typeface="Times New Roman"/>
                <a:cs typeface="Times New Roman"/>
              </a:rPr>
              <a:t> </a:t>
            </a:r>
            <a:r>
              <a:rPr sz="1200" b="1" spc="-5" dirty="0">
                <a:latin typeface="Times New Roman"/>
                <a:cs typeface="Times New Roman"/>
              </a:rPr>
              <a:t>of</a:t>
            </a:r>
            <a:r>
              <a:rPr sz="1200" b="1" spc="-10" dirty="0">
                <a:latin typeface="Times New Roman"/>
                <a:cs typeface="Times New Roman"/>
              </a:rPr>
              <a:t> </a:t>
            </a:r>
            <a:r>
              <a:rPr sz="1200" b="1" spc="-5" dirty="0">
                <a:latin typeface="Times New Roman"/>
                <a:cs typeface="Times New Roman"/>
              </a:rPr>
              <a:t>wireless</a:t>
            </a:r>
            <a:r>
              <a:rPr sz="1200" b="1" spc="25" dirty="0">
                <a:latin typeface="Times New Roman"/>
                <a:cs typeface="Times New Roman"/>
              </a:rPr>
              <a:t> </a:t>
            </a:r>
            <a:r>
              <a:rPr sz="1200" b="1" spc="-5" dirty="0">
                <a:latin typeface="Times New Roman"/>
                <a:cs typeface="Times New Roman"/>
              </a:rPr>
              <a:t>network</a:t>
            </a:r>
            <a:r>
              <a:rPr sz="1200" b="1" spc="5" dirty="0">
                <a:latin typeface="Times New Roman"/>
                <a:cs typeface="Times New Roman"/>
              </a:rPr>
              <a:t> </a:t>
            </a:r>
            <a:r>
              <a:rPr sz="1200" b="1" dirty="0">
                <a:latin typeface="Times New Roman"/>
                <a:cs typeface="Times New Roman"/>
              </a:rPr>
              <a:t>on</a:t>
            </a:r>
            <a:r>
              <a:rPr sz="1200" b="1" spc="5" dirty="0">
                <a:latin typeface="Times New Roman"/>
                <a:cs typeface="Times New Roman"/>
              </a:rPr>
              <a:t> </a:t>
            </a:r>
            <a:r>
              <a:rPr sz="1200" b="1" spc="-5" dirty="0">
                <a:latin typeface="Times New Roman"/>
                <a:cs typeface="Times New Roman"/>
              </a:rPr>
              <a:t>computing</a:t>
            </a:r>
            <a:r>
              <a:rPr sz="1200" b="1" spc="5" dirty="0">
                <a:latin typeface="Times New Roman"/>
                <a:cs typeface="Times New Roman"/>
              </a:rPr>
              <a:t> </a:t>
            </a:r>
            <a:r>
              <a:rPr sz="1200" b="1" spc="-5" dirty="0">
                <a:latin typeface="Times New Roman"/>
                <a:cs typeface="Times New Roman"/>
              </a:rPr>
              <a:t>devices</a:t>
            </a:r>
            <a:endParaRPr sz="1200">
              <a:latin typeface="Times New Roman"/>
              <a:cs typeface="Times New Roman"/>
            </a:endParaRPr>
          </a:p>
        </p:txBody>
      </p:sp>
      <p:pic>
        <p:nvPicPr>
          <p:cNvPr id="3" name="object 3"/>
          <p:cNvPicPr/>
          <p:nvPr/>
        </p:nvPicPr>
        <p:blipFill>
          <a:blip r:embed="rId2" cstate="print"/>
          <a:stretch>
            <a:fillRect/>
          </a:stretch>
        </p:blipFill>
        <p:spPr>
          <a:xfrm>
            <a:off x="1386840" y="1027175"/>
            <a:ext cx="4837175" cy="4096511"/>
          </a:xfrm>
          <a:prstGeom prst="rect">
            <a:avLst/>
          </a:prstGeom>
        </p:spPr>
      </p:pic>
      <p:pic>
        <p:nvPicPr>
          <p:cNvPr id="4" name="object 4"/>
          <p:cNvPicPr/>
          <p:nvPr/>
        </p:nvPicPr>
        <p:blipFill>
          <a:blip r:embed="rId3" cstate="print"/>
          <a:stretch>
            <a:fillRect/>
          </a:stretch>
        </p:blipFill>
        <p:spPr>
          <a:xfrm>
            <a:off x="4151376" y="5599176"/>
            <a:ext cx="2633472" cy="2331719"/>
          </a:xfrm>
          <a:prstGeom prst="rect">
            <a:avLst/>
          </a:prstGeom>
        </p:spPr>
      </p:pic>
      <p:pic>
        <p:nvPicPr>
          <p:cNvPr id="5" name="object 5"/>
          <p:cNvPicPr/>
          <p:nvPr/>
        </p:nvPicPr>
        <p:blipFill>
          <a:blip r:embed="rId4" cstate="print"/>
          <a:stretch>
            <a:fillRect/>
          </a:stretch>
        </p:blipFill>
        <p:spPr>
          <a:xfrm>
            <a:off x="874775" y="5599176"/>
            <a:ext cx="2752343" cy="233171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700" y="892867"/>
            <a:ext cx="5962015" cy="981710"/>
          </a:xfrm>
          <a:prstGeom prst="rect">
            <a:avLst/>
          </a:prstGeom>
        </p:spPr>
        <p:txBody>
          <a:bodyPr vert="horz" wrap="square" lIns="0" tIns="11430" rIns="0" bIns="0" rtlCol="0">
            <a:spAutoFit/>
          </a:bodyPr>
          <a:lstStyle/>
          <a:p>
            <a:pPr marL="12700" algn="just">
              <a:lnSpc>
                <a:spcPct val="100000"/>
              </a:lnSpc>
              <a:spcBef>
                <a:spcPts val="90"/>
              </a:spcBef>
            </a:pPr>
            <a:r>
              <a:rPr sz="1300" spc="-5" dirty="0">
                <a:latin typeface="Times New Roman"/>
                <a:cs typeface="Times New Roman"/>
              </a:rPr>
              <a:t>RESULT</a:t>
            </a:r>
            <a:r>
              <a:rPr sz="1300" spc="-10" dirty="0">
                <a:latin typeface="Times New Roman"/>
                <a:cs typeface="Times New Roman"/>
              </a:rPr>
              <a:t> </a:t>
            </a:r>
            <a:r>
              <a:rPr sz="1300" spc="-5" dirty="0">
                <a:latin typeface="Times New Roman"/>
                <a:cs typeface="Times New Roman"/>
              </a:rPr>
              <a:t>&amp;</a:t>
            </a:r>
            <a:r>
              <a:rPr sz="1300" spc="-25" dirty="0">
                <a:latin typeface="Times New Roman"/>
                <a:cs typeface="Times New Roman"/>
              </a:rPr>
              <a:t> </a:t>
            </a:r>
            <a:r>
              <a:rPr sz="1300" spc="-5" dirty="0">
                <a:latin typeface="Times New Roman"/>
                <a:cs typeface="Times New Roman"/>
              </a:rPr>
              <a:t>DISCUSSION</a:t>
            </a:r>
            <a:endParaRPr sz="1300">
              <a:latin typeface="Times New Roman"/>
              <a:cs typeface="Times New Roman"/>
            </a:endParaRPr>
          </a:p>
          <a:p>
            <a:pPr>
              <a:lnSpc>
                <a:spcPct val="100000"/>
              </a:lnSpc>
            </a:pPr>
            <a:endParaRPr sz="1300">
              <a:latin typeface="Times New Roman"/>
              <a:cs typeface="Times New Roman"/>
            </a:endParaRPr>
          </a:p>
          <a:p>
            <a:pPr marL="12700" marR="5080" algn="just">
              <a:lnSpc>
                <a:spcPct val="95800"/>
              </a:lnSpc>
            </a:pPr>
            <a:r>
              <a:rPr sz="1300" spc="-5" dirty="0">
                <a:latin typeface="Times New Roman"/>
                <a:cs typeface="Times New Roman"/>
              </a:rPr>
              <a:t>Finally, </a:t>
            </a:r>
            <a:r>
              <a:rPr sz="1300" dirty="0">
                <a:latin typeface="Times New Roman"/>
                <a:cs typeface="Times New Roman"/>
              </a:rPr>
              <a:t>we have </a:t>
            </a:r>
            <a:r>
              <a:rPr sz="1300" spc="-5" dirty="0">
                <a:latin typeface="Times New Roman"/>
                <a:cs typeface="Times New Roman"/>
              </a:rPr>
              <a:t>combined all the </a:t>
            </a:r>
            <a:r>
              <a:rPr sz="1300" dirty="0">
                <a:latin typeface="Times New Roman"/>
                <a:cs typeface="Times New Roman"/>
              </a:rPr>
              <a:t>steps </a:t>
            </a:r>
            <a:r>
              <a:rPr sz="1300" spc="-5" dirty="0">
                <a:latin typeface="Times New Roman"/>
                <a:cs typeface="Times New Roman"/>
              </a:rPr>
              <a:t>as mentioned in chapter 3 (work done) and </a:t>
            </a:r>
            <a:r>
              <a:rPr sz="1300" dirty="0">
                <a:latin typeface="Times New Roman"/>
                <a:cs typeface="Times New Roman"/>
              </a:rPr>
              <a:t> </a:t>
            </a:r>
            <a:r>
              <a:rPr sz="1300" spc="-5" dirty="0">
                <a:latin typeface="Times New Roman"/>
                <a:cs typeface="Times New Roman"/>
              </a:rPr>
              <a:t>implemented the </a:t>
            </a:r>
            <a:r>
              <a:rPr sz="1300" dirty="0">
                <a:latin typeface="Times New Roman"/>
                <a:cs typeface="Times New Roman"/>
              </a:rPr>
              <a:t>desired </a:t>
            </a:r>
            <a:r>
              <a:rPr sz="1300" spc="-5" dirty="0">
                <a:latin typeface="Times New Roman"/>
                <a:cs typeface="Times New Roman"/>
              </a:rPr>
              <a:t>wireless network for University. We have </a:t>
            </a:r>
            <a:r>
              <a:rPr sz="1300" dirty="0">
                <a:latin typeface="Times New Roman"/>
                <a:cs typeface="Times New Roman"/>
              </a:rPr>
              <a:t>the </a:t>
            </a:r>
            <a:r>
              <a:rPr sz="1300" spc="-5" dirty="0">
                <a:latin typeface="Times New Roman"/>
                <a:cs typeface="Times New Roman"/>
              </a:rPr>
              <a:t>complete network </a:t>
            </a:r>
            <a:r>
              <a:rPr sz="1300" dirty="0">
                <a:latin typeface="Times New Roman"/>
                <a:cs typeface="Times New Roman"/>
              </a:rPr>
              <a:t> </a:t>
            </a:r>
            <a:r>
              <a:rPr sz="1300" spc="-5" dirty="0">
                <a:latin typeface="Times New Roman"/>
                <a:cs typeface="Times New Roman"/>
              </a:rPr>
              <a:t>providing</a:t>
            </a:r>
            <a:r>
              <a:rPr sz="1300" spc="10" dirty="0">
                <a:latin typeface="Times New Roman"/>
                <a:cs typeface="Times New Roman"/>
              </a:rPr>
              <a:t> </a:t>
            </a:r>
            <a:r>
              <a:rPr sz="1300" spc="-5" dirty="0">
                <a:latin typeface="Times New Roman"/>
                <a:cs typeface="Times New Roman"/>
              </a:rPr>
              <a:t>various</a:t>
            </a:r>
            <a:r>
              <a:rPr sz="1300" dirty="0">
                <a:latin typeface="Times New Roman"/>
                <a:cs typeface="Times New Roman"/>
              </a:rPr>
              <a:t> facilities</a:t>
            </a:r>
            <a:r>
              <a:rPr sz="1300" spc="-5" dirty="0">
                <a:latin typeface="Times New Roman"/>
                <a:cs typeface="Times New Roman"/>
              </a:rPr>
              <a:t> to</a:t>
            </a:r>
            <a:r>
              <a:rPr sz="1300" dirty="0">
                <a:latin typeface="Times New Roman"/>
                <a:cs typeface="Times New Roman"/>
              </a:rPr>
              <a:t> </a:t>
            </a:r>
            <a:r>
              <a:rPr sz="1300" spc="-5" dirty="0">
                <a:latin typeface="Times New Roman"/>
                <a:cs typeface="Times New Roman"/>
              </a:rPr>
              <a:t>the teaching</a:t>
            </a:r>
            <a:r>
              <a:rPr sz="1300" spc="15" dirty="0">
                <a:latin typeface="Times New Roman"/>
                <a:cs typeface="Times New Roman"/>
              </a:rPr>
              <a:t> </a:t>
            </a:r>
            <a:r>
              <a:rPr sz="1300" spc="-5" dirty="0">
                <a:latin typeface="Times New Roman"/>
                <a:cs typeface="Times New Roman"/>
              </a:rPr>
              <a:t>staff,</a:t>
            </a:r>
            <a:r>
              <a:rPr sz="1300" dirty="0">
                <a:latin typeface="Times New Roman"/>
                <a:cs typeface="Times New Roman"/>
              </a:rPr>
              <a:t> </a:t>
            </a:r>
            <a:r>
              <a:rPr sz="1300" spc="-5" dirty="0">
                <a:latin typeface="Times New Roman"/>
                <a:cs typeface="Times New Roman"/>
              </a:rPr>
              <a:t>non-teaching staff,</a:t>
            </a:r>
            <a:r>
              <a:rPr sz="1300" spc="15" dirty="0">
                <a:latin typeface="Times New Roman"/>
                <a:cs typeface="Times New Roman"/>
              </a:rPr>
              <a:t> </a:t>
            </a:r>
            <a:r>
              <a:rPr sz="1300" dirty="0">
                <a:latin typeface="Times New Roman"/>
                <a:cs typeface="Times New Roman"/>
              </a:rPr>
              <a:t>and</a:t>
            </a:r>
            <a:r>
              <a:rPr sz="1300" spc="-5" dirty="0">
                <a:latin typeface="Times New Roman"/>
                <a:cs typeface="Times New Roman"/>
              </a:rPr>
              <a:t> students.</a:t>
            </a:r>
            <a:endParaRPr sz="1300">
              <a:latin typeface="Times New Roman"/>
              <a:cs typeface="Times New Roman"/>
            </a:endParaRPr>
          </a:p>
        </p:txBody>
      </p:sp>
      <p:sp>
        <p:nvSpPr>
          <p:cNvPr id="3" name="object 3"/>
          <p:cNvSpPr txBox="1"/>
          <p:nvPr/>
        </p:nvSpPr>
        <p:spPr>
          <a:xfrm>
            <a:off x="930655" y="5694991"/>
            <a:ext cx="5903595" cy="413384"/>
          </a:xfrm>
          <a:prstGeom prst="rect">
            <a:avLst/>
          </a:prstGeom>
        </p:spPr>
        <p:txBody>
          <a:bodyPr vert="horz" wrap="square" lIns="0" tIns="24130" rIns="0" bIns="0" rtlCol="0">
            <a:spAutoFit/>
          </a:bodyPr>
          <a:lstStyle/>
          <a:p>
            <a:pPr marL="2537460" marR="5080" indent="-2525395">
              <a:lnSpc>
                <a:spcPts val="1500"/>
              </a:lnSpc>
              <a:spcBef>
                <a:spcPts val="190"/>
              </a:spcBef>
            </a:pPr>
            <a:r>
              <a:rPr sz="1300" spc="-5" dirty="0">
                <a:latin typeface="Times New Roman"/>
                <a:cs typeface="Times New Roman"/>
              </a:rPr>
              <a:t>The</a:t>
            </a:r>
            <a:r>
              <a:rPr sz="1300" spc="5" dirty="0">
                <a:latin typeface="Times New Roman"/>
                <a:cs typeface="Times New Roman"/>
              </a:rPr>
              <a:t> </a:t>
            </a:r>
            <a:r>
              <a:rPr sz="1300" spc="-5" dirty="0">
                <a:latin typeface="Times New Roman"/>
                <a:cs typeface="Times New Roman"/>
              </a:rPr>
              <a:t>complete</a:t>
            </a:r>
            <a:r>
              <a:rPr sz="1300" dirty="0">
                <a:latin typeface="Times New Roman"/>
                <a:cs typeface="Times New Roman"/>
              </a:rPr>
              <a:t> </a:t>
            </a:r>
            <a:r>
              <a:rPr sz="1300" spc="-5" dirty="0">
                <a:latin typeface="Times New Roman"/>
                <a:cs typeface="Times New Roman"/>
              </a:rPr>
              <a:t>diagram</a:t>
            </a:r>
            <a:r>
              <a:rPr sz="1300" spc="15" dirty="0">
                <a:latin typeface="Times New Roman"/>
                <a:cs typeface="Times New Roman"/>
              </a:rPr>
              <a:t> </a:t>
            </a:r>
            <a:r>
              <a:rPr sz="1300" dirty="0">
                <a:latin typeface="Times New Roman"/>
                <a:cs typeface="Times New Roman"/>
              </a:rPr>
              <a:t>of</a:t>
            </a:r>
            <a:r>
              <a:rPr sz="1300" spc="-5" dirty="0">
                <a:latin typeface="Times New Roman"/>
                <a:cs typeface="Times New Roman"/>
              </a:rPr>
              <a:t> the</a:t>
            </a:r>
            <a:r>
              <a:rPr sz="1300" dirty="0">
                <a:latin typeface="Times New Roman"/>
                <a:cs typeface="Times New Roman"/>
              </a:rPr>
              <a:t> </a:t>
            </a:r>
            <a:r>
              <a:rPr sz="1300" spc="-5" dirty="0">
                <a:latin typeface="Times New Roman"/>
                <a:cs typeface="Times New Roman"/>
              </a:rPr>
              <a:t>University</a:t>
            </a:r>
            <a:r>
              <a:rPr sz="1300" dirty="0">
                <a:latin typeface="Times New Roman"/>
                <a:cs typeface="Times New Roman"/>
              </a:rPr>
              <a:t> Area</a:t>
            </a:r>
            <a:r>
              <a:rPr sz="1300" spc="15" dirty="0">
                <a:latin typeface="Times New Roman"/>
                <a:cs typeface="Times New Roman"/>
              </a:rPr>
              <a:t> </a:t>
            </a:r>
            <a:r>
              <a:rPr sz="1300" spc="-5" dirty="0">
                <a:latin typeface="Times New Roman"/>
                <a:cs typeface="Times New Roman"/>
              </a:rPr>
              <a:t>Network Scenario</a:t>
            </a:r>
            <a:r>
              <a:rPr sz="1300" dirty="0">
                <a:latin typeface="Times New Roman"/>
                <a:cs typeface="Times New Roman"/>
              </a:rPr>
              <a:t> created </a:t>
            </a:r>
            <a:r>
              <a:rPr sz="1300" spc="-10" dirty="0">
                <a:latin typeface="Times New Roman"/>
                <a:cs typeface="Times New Roman"/>
              </a:rPr>
              <a:t>in</a:t>
            </a:r>
            <a:r>
              <a:rPr sz="1300" spc="10" dirty="0">
                <a:latin typeface="Times New Roman"/>
                <a:cs typeface="Times New Roman"/>
              </a:rPr>
              <a:t> </a:t>
            </a:r>
            <a:r>
              <a:rPr sz="1300" spc="-5" dirty="0">
                <a:latin typeface="Times New Roman"/>
                <a:cs typeface="Times New Roman"/>
              </a:rPr>
              <a:t>Packet</a:t>
            </a:r>
            <a:r>
              <a:rPr sz="1300" spc="15" dirty="0">
                <a:latin typeface="Times New Roman"/>
                <a:cs typeface="Times New Roman"/>
              </a:rPr>
              <a:t> </a:t>
            </a:r>
            <a:r>
              <a:rPr sz="1300" spc="-5" dirty="0">
                <a:latin typeface="Times New Roman"/>
                <a:cs typeface="Times New Roman"/>
              </a:rPr>
              <a:t>Tracer </a:t>
            </a:r>
            <a:r>
              <a:rPr sz="1300" spc="-310" dirty="0">
                <a:latin typeface="Times New Roman"/>
                <a:cs typeface="Times New Roman"/>
              </a:rPr>
              <a:t> </a:t>
            </a:r>
            <a:r>
              <a:rPr sz="1300" spc="-5" dirty="0">
                <a:latin typeface="Times New Roman"/>
                <a:cs typeface="Times New Roman"/>
              </a:rPr>
              <a:t>environment</a:t>
            </a:r>
            <a:endParaRPr sz="1300">
              <a:latin typeface="Times New Roman"/>
              <a:cs typeface="Times New Roman"/>
            </a:endParaRPr>
          </a:p>
        </p:txBody>
      </p:sp>
      <p:pic>
        <p:nvPicPr>
          <p:cNvPr id="4" name="object 4"/>
          <p:cNvPicPr/>
          <p:nvPr/>
        </p:nvPicPr>
        <p:blipFill>
          <a:blip r:embed="rId2" cstate="print"/>
          <a:stretch>
            <a:fillRect/>
          </a:stretch>
        </p:blipFill>
        <p:spPr>
          <a:xfrm>
            <a:off x="911352" y="2596896"/>
            <a:ext cx="5949696" cy="273100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400" y="1068127"/>
            <a:ext cx="6076950" cy="923290"/>
          </a:xfrm>
          <a:prstGeom prst="rect">
            <a:avLst/>
          </a:prstGeom>
        </p:spPr>
        <p:txBody>
          <a:bodyPr vert="horz" wrap="square" lIns="0" tIns="11430" rIns="0" bIns="0" rtlCol="0">
            <a:spAutoFit/>
          </a:bodyPr>
          <a:lstStyle/>
          <a:p>
            <a:pPr marL="241300" indent="-228600">
              <a:lnSpc>
                <a:spcPct val="100000"/>
              </a:lnSpc>
              <a:spcBef>
                <a:spcPts val="90"/>
              </a:spcBef>
              <a:buChar char="●"/>
              <a:tabLst>
                <a:tab pos="240665" algn="l"/>
                <a:tab pos="241300" algn="l"/>
              </a:tabLst>
            </a:pPr>
            <a:r>
              <a:rPr sz="1300" spc="-5" dirty="0">
                <a:latin typeface="Times New Roman"/>
                <a:cs typeface="Times New Roman"/>
              </a:rPr>
              <a:t>Final</a:t>
            </a:r>
            <a:r>
              <a:rPr sz="1300" spc="-30" dirty="0">
                <a:latin typeface="Times New Roman"/>
                <a:cs typeface="Times New Roman"/>
              </a:rPr>
              <a:t> </a:t>
            </a:r>
            <a:r>
              <a:rPr sz="1300" spc="-5" dirty="0">
                <a:latin typeface="Times New Roman"/>
                <a:cs typeface="Times New Roman"/>
              </a:rPr>
              <a:t>Simulation</a:t>
            </a:r>
            <a:endParaRPr sz="1300">
              <a:latin typeface="Times New Roman"/>
              <a:cs typeface="Times New Roman"/>
            </a:endParaRPr>
          </a:p>
          <a:p>
            <a:pPr>
              <a:lnSpc>
                <a:spcPct val="100000"/>
              </a:lnSpc>
              <a:spcBef>
                <a:spcPts val="30"/>
              </a:spcBef>
            </a:pPr>
            <a:endParaRPr sz="1200">
              <a:latin typeface="Times New Roman"/>
              <a:cs typeface="Times New Roman"/>
            </a:endParaRPr>
          </a:p>
          <a:p>
            <a:pPr marL="127000" marR="5080" algn="just">
              <a:lnSpc>
                <a:spcPts val="1380"/>
              </a:lnSpc>
            </a:pPr>
            <a:r>
              <a:rPr sz="1200" spc="-15" dirty="0">
                <a:latin typeface="Times New Roman"/>
                <a:cs typeface="Times New Roman"/>
              </a:rPr>
              <a:t>In </a:t>
            </a:r>
            <a:r>
              <a:rPr sz="1200" dirty="0">
                <a:latin typeface="Times New Roman"/>
                <a:cs typeface="Times New Roman"/>
              </a:rPr>
              <a:t>Simulation </a:t>
            </a:r>
            <a:r>
              <a:rPr sz="1200" spc="-5" dirty="0">
                <a:latin typeface="Times New Roman"/>
                <a:cs typeface="Times New Roman"/>
              </a:rPr>
              <a:t>Mode, you can watch </a:t>
            </a:r>
            <a:r>
              <a:rPr sz="1200" dirty="0">
                <a:latin typeface="Times New Roman"/>
                <a:cs typeface="Times New Roman"/>
              </a:rPr>
              <a:t>your </a:t>
            </a:r>
            <a:r>
              <a:rPr sz="1200" spc="-5" dirty="0">
                <a:latin typeface="Times New Roman"/>
                <a:cs typeface="Times New Roman"/>
              </a:rPr>
              <a:t>network run at a slower pace, observing the paths </a:t>
            </a:r>
            <a:r>
              <a:rPr sz="1200" dirty="0">
                <a:latin typeface="Times New Roman"/>
                <a:cs typeface="Times New Roman"/>
              </a:rPr>
              <a:t>that </a:t>
            </a:r>
            <a:r>
              <a:rPr sz="1200" spc="5" dirty="0">
                <a:latin typeface="Times New Roman"/>
                <a:cs typeface="Times New Roman"/>
              </a:rPr>
              <a:t> </a:t>
            </a:r>
            <a:r>
              <a:rPr sz="1200" spc="-5" dirty="0">
                <a:latin typeface="Times New Roman"/>
                <a:cs typeface="Times New Roman"/>
              </a:rPr>
              <a:t>packets </a:t>
            </a:r>
            <a:r>
              <a:rPr sz="1200" dirty="0">
                <a:latin typeface="Times New Roman"/>
                <a:cs typeface="Times New Roman"/>
              </a:rPr>
              <a:t>take </a:t>
            </a:r>
            <a:r>
              <a:rPr sz="1200" spc="-5" dirty="0">
                <a:latin typeface="Times New Roman"/>
                <a:cs typeface="Times New Roman"/>
              </a:rPr>
              <a:t>and inspecting them in detail. The proposed architecture, </a:t>
            </a:r>
            <a:r>
              <a:rPr sz="1200" dirty="0">
                <a:latin typeface="Times New Roman"/>
                <a:cs typeface="Times New Roman"/>
              </a:rPr>
              <a:t>when </a:t>
            </a:r>
            <a:r>
              <a:rPr sz="1200" spc="-5" dirty="0">
                <a:latin typeface="Times New Roman"/>
                <a:cs typeface="Times New Roman"/>
              </a:rPr>
              <a:t>simulated on Cisco </a:t>
            </a:r>
            <a:r>
              <a:rPr sz="1200" dirty="0">
                <a:latin typeface="Times New Roman"/>
                <a:cs typeface="Times New Roman"/>
              </a:rPr>
              <a:t> </a:t>
            </a:r>
            <a:r>
              <a:rPr sz="1200" spc="-5" dirty="0">
                <a:latin typeface="Times New Roman"/>
                <a:cs typeface="Times New Roman"/>
              </a:rPr>
              <a:t>Packet</a:t>
            </a:r>
            <a:r>
              <a:rPr sz="1200" spc="-10" dirty="0">
                <a:latin typeface="Times New Roman"/>
                <a:cs typeface="Times New Roman"/>
              </a:rPr>
              <a:t> </a:t>
            </a:r>
            <a:r>
              <a:rPr sz="1200" spc="-5" dirty="0">
                <a:latin typeface="Times New Roman"/>
                <a:cs typeface="Times New Roman"/>
              </a:rPr>
              <a:t>Tracer, </a:t>
            </a:r>
            <a:r>
              <a:rPr sz="1200" dirty="0">
                <a:latin typeface="Times New Roman"/>
                <a:cs typeface="Times New Roman"/>
              </a:rPr>
              <a:t>produced</a:t>
            </a:r>
            <a:r>
              <a:rPr sz="1200" spc="10" dirty="0">
                <a:latin typeface="Times New Roman"/>
                <a:cs typeface="Times New Roman"/>
              </a:rPr>
              <a:t> </a:t>
            </a:r>
            <a:r>
              <a:rPr sz="1200" spc="-5" dirty="0">
                <a:latin typeface="Times New Roman"/>
                <a:cs typeface="Times New Roman"/>
              </a:rPr>
              <a:t>results</a:t>
            </a:r>
            <a:r>
              <a:rPr sz="1200" spc="15" dirty="0">
                <a:latin typeface="Times New Roman"/>
                <a:cs typeface="Times New Roman"/>
              </a:rPr>
              <a:t> </a:t>
            </a:r>
            <a:r>
              <a:rPr sz="1200" spc="-5" dirty="0">
                <a:latin typeface="Times New Roman"/>
                <a:cs typeface="Times New Roman"/>
              </a:rPr>
              <a:t>which</a:t>
            </a:r>
            <a:r>
              <a:rPr sz="1200" spc="-1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spc="-5" dirty="0">
                <a:latin typeface="Times New Roman"/>
                <a:cs typeface="Times New Roman"/>
              </a:rPr>
              <a:t>demonstrated</a:t>
            </a:r>
            <a:r>
              <a:rPr sz="1200" dirty="0">
                <a:latin typeface="Times New Roman"/>
                <a:cs typeface="Times New Roman"/>
              </a:rPr>
              <a:t> </a:t>
            </a:r>
            <a:r>
              <a:rPr sz="1200" spc="-5" dirty="0">
                <a:latin typeface="Times New Roman"/>
                <a:cs typeface="Times New Roman"/>
              </a:rPr>
              <a:t>as</a:t>
            </a:r>
            <a:r>
              <a:rPr sz="1200" spc="-15" dirty="0">
                <a:latin typeface="Times New Roman"/>
                <a:cs typeface="Times New Roman"/>
              </a:rPr>
              <a:t> </a:t>
            </a:r>
            <a:r>
              <a:rPr sz="1200" spc="-5" dirty="0">
                <a:latin typeface="Times New Roman"/>
                <a:cs typeface="Times New Roman"/>
              </a:rPr>
              <a:t>follows:</a:t>
            </a:r>
            <a:endParaRPr sz="1200">
              <a:latin typeface="Times New Roman"/>
              <a:cs typeface="Times New Roman"/>
            </a:endParaRPr>
          </a:p>
        </p:txBody>
      </p:sp>
      <p:sp>
        <p:nvSpPr>
          <p:cNvPr id="3" name="object 3"/>
          <p:cNvSpPr txBox="1"/>
          <p:nvPr/>
        </p:nvSpPr>
        <p:spPr>
          <a:xfrm>
            <a:off x="1399970" y="5768142"/>
            <a:ext cx="4530725" cy="222885"/>
          </a:xfrm>
          <a:prstGeom prst="rect">
            <a:avLst/>
          </a:prstGeom>
        </p:spPr>
        <p:txBody>
          <a:bodyPr vert="horz" wrap="square" lIns="0" tIns="11430" rIns="0" bIns="0" rtlCol="0">
            <a:spAutoFit/>
          </a:bodyPr>
          <a:lstStyle/>
          <a:p>
            <a:pPr marL="12700">
              <a:lnSpc>
                <a:spcPct val="100000"/>
              </a:lnSpc>
              <a:spcBef>
                <a:spcPts val="90"/>
              </a:spcBef>
            </a:pPr>
            <a:r>
              <a:rPr sz="1300" spc="-5" dirty="0">
                <a:latin typeface="Times New Roman"/>
                <a:cs typeface="Times New Roman"/>
              </a:rPr>
              <a:t>Final</a:t>
            </a:r>
            <a:r>
              <a:rPr sz="1300" dirty="0">
                <a:latin typeface="Times New Roman"/>
                <a:cs typeface="Times New Roman"/>
              </a:rPr>
              <a:t> </a:t>
            </a:r>
            <a:r>
              <a:rPr sz="1300" spc="-5" dirty="0">
                <a:latin typeface="Times New Roman"/>
                <a:cs typeface="Times New Roman"/>
              </a:rPr>
              <a:t>simulation</a:t>
            </a:r>
            <a:r>
              <a:rPr sz="1300" spc="5" dirty="0">
                <a:latin typeface="Times New Roman"/>
                <a:cs typeface="Times New Roman"/>
              </a:rPr>
              <a:t> </a:t>
            </a:r>
            <a:r>
              <a:rPr sz="1300" spc="-5" dirty="0">
                <a:latin typeface="Times New Roman"/>
                <a:cs typeface="Times New Roman"/>
              </a:rPr>
              <a:t>for</a:t>
            </a:r>
            <a:r>
              <a:rPr sz="1300" spc="10" dirty="0">
                <a:latin typeface="Times New Roman"/>
                <a:cs typeface="Times New Roman"/>
              </a:rPr>
              <a:t> </a:t>
            </a:r>
            <a:r>
              <a:rPr sz="1300" spc="-5" dirty="0">
                <a:latin typeface="Times New Roman"/>
                <a:cs typeface="Times New Roman"/>
              </a:rPr>
              <a:t>the</a:t>
            </a:r>
            <a:r>
              <a:rPr sz="1300" spc="15" dirty="0">
                <a:latin typeface="Times New Roman"/>
                <a:cs typeface="Times New Roman"/>
              </a:rPr>
              <a:t> </a:t>
            </a:r>
            <a:r>
              <a:rPr sz="1300" spc="-5" dirty="0">
                <a:latin typeface="Times New Roman"/>
                <a:cs typeface="Times New Roman"/>
              </a:rPr>
              <a:t>network</a:t>
            </a:r>
            <a:r>
              <a:rPr sz="1300" spc="5" dirty="0">
                <a:latin typeface="Times New Roman"/>
                <a:cs typeface="Times New Roman"/>
              </a:rPr>
              <a:t> </a:t>
            </a:r>
            <a:r>
              <a:rPr sz="1300" spc="-5" dirty="0">
                <a:latin typeface="Times New Roman"/>
                <a:cs typeface="Times New Roman"/>
              </a:rPr>
              <a:t>system</a:t>
            </a:r>
            <a:r>
              <a:rPr sz="1300" dirty="0">
                <a:latin typeface="Times New Roman"/>
                <a:cs typeface="Times New Roman"/>
              </a:rPr>
              <a:t> </a:t>
            </a:r>
            <a:r>
              <a:rPr sz="1300" spc="5" dirty="0">
                <a:latin typeface="Times New Roman"/>
                <a:cs typeface="Times New Roman"/>
              </a:rPr>
              <a:t>to </a:t>
            </a:r>
            <a:r>
              <a:rPr sz="1300" spc="-5" dirty="0">
                <a:latin typeface="Times New Roman"/>
                <a:cs typeface="Times New Roman"/>
              </a:rPr>
              <a:t>check</a:t>
            </a:r>
            <a:r>
              <a:rPr sz="1300" dirty="0">
                <a:latin typeface="Times New Roman"/>
                <a:cs typeface="Times New Roman"/>
              </a:rPr>
              <a:t> </a:t>
            </a:r>
            <a:r>
              <a:rPr sz="1300" spc="-5" dirty="0">
                <a:latin typeface="Times New Roman"/>
                <a:cs typeface="Times New Roman"/>
              </a:rPr>
              <a:t>all</a:t>
            </a:r>
            <a:r>
              <a:rPr sz="1300" spc="5" dirty="0">
                <a:latin typeface="Times New Roman"/>
                <a:cs typeface="Times New Roman"/>
              </a:rPr>
              <a:t> </a:t>
            </a:r>
            <a:r>
              <a:rPr sz="1300" spc="-5" dirty="0">
                <a:latin typeface="Times New Roman"/>
                <a:cs typeface="Times New Roman"/>
              </a:rPr>
              <a:t>the</a:t>
            </a:r>
            <a:r>
              <a:rPr sz="1300" spc="5" dirty="0">
                <a:latin typeface="Times New Roman"/>
                <a:cs typeface="Times New Roman"/>
              </a:rPr>
              <a:t> </a:t>
            </a:r>
            <a:r>
              <a:rPr sz="1300" spc="-5" dirty="0">
                <a:latin typeface="Times New Roman"/>
                <a:cs typeface="Times New Roman"/>
              </a:rPr>
              <a:t>connections</a:t>
            </a:r>
            <a:endParaRPr sz="1300">
              <a:latin typeface="Times New Roman"/>
              <a:cs typeface="Times New Roman"/>
            </a:endParaRPr>
          </a:p>
        </p:txBody>
      </p:sp>
      <p:sp>
        <p:nvSpPr>
          <p:cNvPr id="4" name="object 4"/>
          <p:cNvSpPr txBox="1"/>
          <p:nvPr/>
        </p:nvSpPr>
        <p:spPr>
          <a:xfrm>
            <a:off x="673100" y="8044976"/>
            <a:ext cx="6190615" cy="558800"/>
          </a:xfrm>
          <a:prstGeom prst="rect">
            <a:avLst/>
          </a:prstGeom>
        </p:spPr>
        <p:txBody>
          <a:bodyPr vert="horz" wrap="square" lIns="0" tIns="24130" rIns="0" bIns="0" rtlCol="0">
            <a:spAutoFit/>
          </a:bodyPr>
          <a:lstStyle/>
          <a:p>
            <a:pPr marL="241300" marR="5080" indent="-228600" algn="just">
              <a:lnSpc>
                <a:spcPts val="1380"/>
              </a:lnSpc>
              <a:spcBef>
                <a:spcPts val="190"/>
              </a:spcBef>
              <a:buSzPct val="91666"/>
              <a:buFont typeface="Microsoft Sans Serif"/>
              <a:buChar char="●"/>
              <a:tabLst>
                <a:tab pos="241300" algn="l"/>
              </a:tabLst>
            </a:pPr>
            <a:r>
              <a:rPr sz="1200" dirty="0">
                <a:latin typeface="Times New Roman"/>
                <a:cs typeface="Times New Roman"/>
              </a:rPr>
              <a:t>Ping </a:t>
            </a:r>
            <a:r>
              <a:rPr sz="1200" spc="-5" dirty="0">
                <a:latin typeface="Times New Roman"/>
                <a:cs typeface="Times New Roman"/>
              </a:rPr>
              <a:t>Test: Network connectivity and communication </a:t>
            </a:r>
            <a:r>
              <a:rPr sz="1200" spc="-10" dirty="0">
                <a:latin typeface="Times New Roman"/>
                <a:cs typeface="Times New Roman"/>
              </a:rPr>
              <a:t>can </a:t>
            </a:r>
            <a:r>
              <a:rPr sz="1200" dirty="0">
                <a:latin typeface="Times New Roman"/>
                <a:cs typeface="Times New Roman"/>
              </a:rPr>
              <a:t>be tested using </a:t>
            </a:r>
            <a:r>
              <a:rPr sz="1200" spc="-5" dirty="0">
                <a:latin typeface="Times New Roman"/>
                <a:cs typeface="Times New Roman"/>
              </a:rPr>
              <a:t>the ping command, </a:t>
            </a:r>
            <a:r>
              <a:rPr sz="1200" dirty="0">
                <a:latin typeface="Times New Roman"/>
                <a:cs typeface="Times New Roman"/>
              </a:rPr>
              <a:t> </a:t>
            </a:r>
            <a:r>
              <a:rPr sz="1200" spc="-5" dirty="0">
                <a:latin typeface="Times New Roman"/>
                <a:cs typeface="Times New Roman"/>
              </a:rPr>
              <a:t>followed by the domain name or the </a:t>
            </a:r>
            <a:r>
              <a:rPr sz="1200" spc="-15" dirty="0">
                <a:latin typeface="Times New Roman"/>
                <a:cs typeface="Times New Roman"/>
              </a:rPr>
              <a:t>IP </a:t>
            </a:r>
            <a:r>
              <a:rPr sz="1200" spc="-5" dirty="0">
                <a:latin typeface="Times New Roman"/>
                <a:cs typeface="Times New Roman"/>
              </a:rPr>
              <a:t>address of </a:t>
            </a:r>
            <a:r>
              <a:rPr sz="1200" dirty="0">
                <a:latin typeface="Times New Roman"/>
                <a:cs typeface="Times New Roman"/>
              </a:rPr>
              <a:t>the </a:t>
            </a:r>
            <a:r>
              <a:rPr sz="1200" spc="-5" dirty="0">
                <a:latin typeface="Times New Roman"/>
                <a:cs typeface="Times New Roman"/>
              </a:rPr>
              <a:t>device (equipment) whose connectivity one </a:t>
            </a:r>
            <a:r>
              <a:rPr sz="1200" spc="-285" dirty="0">
                <a:latin typeface="Times New Roman"/>
                <a:cs typeface="Times New Roman"/>
              </a:rPr>
              <a:t> </a:t>
            </a:r>
            <a:r>
              <a:rPr sz="1200" spc="-5" dirty="0">
                <a:latin typeface="Times New Roman"/>
                <a:cs typeface="Times New Roman"/>
              </a:rPr>
              <a:t>wishes</a:t>
            </a:r>
            <a:r>
              <a:rPr sz="1200" spc="-10" dirty="0">
                <a:latin typeface="Times New Roman"/>
                <a:cs typeface="Times New Roman"/>
              </a:rPr>
              <a:t> </a:t>
            </a:r>
            <a:r>
              <a:rPr sz="1200" spc="-5" dirty="0">
                <a:latin typeface="Times New Roman"/>
                <a:cs typeface="Times New Roman"/>
              </a:rPr>
              <a:t>to verify</a:t>
            </a:r>
            <a:r>
              <a:rPr sz="1100" spc="-5" dirty="0">
                <a:latin typeface="Microsoft Sans Serif"/>
                <a:cs typeface="Microsoft Sans Serif"/>
              </a:rPr>
              <a:t>.</a:t>
            </a:r>
            <a:endParaRPr sz="1100">
              <a:latin typeface="Microsoft Sans Serif"/>
              <a:cs typeface="Microsoft Sans Serif"/>
            </a:endParaRPr>
          </a:p>
        </p:txBody>
      </p:sp>
      <p:pic>
        <p:nvPicPr>
          <p:cNvPr id="5" name="object 5"/>
          <p:cNvPicPr/>
          <p:nvPr/>
        </p:nvPicPr>
        <p:blipFill>
          <a:blip r:embed="rId2" cstate="print"/>
          <a:stretch>
            <a:fillRect/>
          </a:stretch>
        </p:blipFill>
        <p:spPr>
          <a:xfrm>
            <a:off x="835152" y="2447543"/>
            <a:ext cx="5949696" cy="3346703"/>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6319" y="1450848"/>
            <a:ext cx="2999231" cy="3688080"/>
          </a:xfrm>
          <a:prstGeom prst="rect">
            <a:avLst/>
          </a:prstGeom>
        </p:spPr>
      </p:pic>
      <p:pic>
        <p:nvPicPr>
          <p:cNvPr id="3" name="object 3"/>
          <p:cNvPicPr/>
          <p:nvPr/>
        </p:nvPicPr>
        <p:blipFill>
          <a:blip r:embed="rId3" cstate="print"/>
          <a:stretch>
            <a:fillRect/>
          </a:stretch>
        </p:blipFill>
        <p:spPr>
          <a:xfrm>
            <a:off x="4215384" y="1456944"/>
            <a:ext cx="3005327" cy="3691127"/>
          </a:xfrm>
          <a:prstGeom prst="rect">
            <a:avLst/>
          </a:prstGeom>
        </p:spPr>
      </p:pic>
      <p:sp>
        <p:nvSpPr>
          <p:cNvPr id="4" name="object 4"/>
          <p:cNvSpPr txBox="1"/>
          <p:nvPr/>
        </p:nvSpPr>
        <p:spPr>
          <a:xfrm>
            <a:off x="1857248" y="5160021"/>
            <a:ext cx="15151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Ping</a:t>
            </a:r>
            <a:r>
              <a:rPr sz="1100" spc="-15" dirty="0">
                <a:latin typeface="Calibri"/>
                <a:cs typeface="Calibri"/>
              </a:rPr>
              <a:t> </a:t>
            </a:r>
            <a:r>
              <a:rPr sz="1100" spc="-5" dirty="0">
                <a:latin typeface="Calibri"/>
                <a:cs typeface="Calibri"/>
              </a:rPr>
              <a:t>Test</a:t>
            </a:r>
            <a:r>
              <a:rPr sz="1100" spc="5" dirty="0">
                <a:latin typeface="Calibri"/>
                <a:cs typeface="Calibri"/>
              </a:rPr>
              <a:t> </a:t>
            </a:r>
            <a:r>
              <a:rPr sz="1100" spc="-10" dirty="0">
                <a:latin typeface="Calibri"/>
                <a:cs typeface="Calibri"/>
              </a:rPr>
              <a:t>for </a:t>
            </a:r>
            <a:r>
              <a:rPr sz="1100" dirty="0">
                <a:latin typeface="Calibri"/>
                <a:cs typeface="Calibri"/>
              </a:rPr>
              <a:t>EMAIL</a:t>
            </a:r>
            <a:r>
              <a:rPr sz="1100" spc="-20" dirty="0">
                <a:latin typeface="Calibri"/>
                <a:cs typeface="Calibri"/>
              </a:rPr>
              <a:t> </a:t>
            </a:r>
            <a:r>
              <a:rPr sz="1100" spc="-5" dirty="0">
                <a:latin typeface="Calibri"/>
                <a:cs typeface="Calibri"/>
              </a:rPr>
              <a:t>server</a:t>
            </a:r>
            <a:endParaRPr sz="1100">
              <a:latin typeface="Calibri"/>
              <a:cs typeface="Calibri"/>
            </a:endParaRPr>
          </a:p>
        </p:txBody>
      </p:sp>
      <p:sp>
        <p:nvSpPr>
          <p:cNvPr id="5" name="object 5"/>
          <p:cNvSpPr txBox="1"/>
          <p:nvPr/>
        </p:nvSpPr>
        <p:spPr>
          <a:xfrm>
            <a:off x="4879339" y="5184405"/>
            <a:ext cx="13938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Ping</a:t>
            </a:r>
            <a:r>
              <a:rPr sz="1100" spc="-20" dirty="0">
                <a:latin typeface="Calibri"/>
                <a:cs typeface="Calibri"/>
              </a:rPr>
              <a:t> </a:t>
            </a:r>
            <a:r>
              <a:rPr sz="1100" spc="-5" dirty="0">
                <a:latin typeface="Calibri"/>
                <a:cs typeface="Calibri"/>
              </a:rPr>
              <a:t>Test</a:t>
            </a:r>
            <a:r>
              <a:rPr sz="1100" dirty="0">
                <a:latin typeface="Calibri"/>
                <a:cs typeface="Calibri"/>
              </a:rPr>
              <a:t> </a:t>
            </a:r>
            <a:r>
              <a:rPr sz="1100" spc="-10" dirty="0">
                <a:latin typeface="Calibri"/>
                <a:cs typeface="Calibri"/>
              </a:rPr>
              <a:t>for</a:t>
            </a:r>
            <a:r>
              <a:rPr sz="1100" spc="-25" dirty="0">
                <a:latin typeface="Calibri"/>
                <a:cs typeface="Calibri"/>
              </a:rPr>
              <a:t> </a:t>
            </a:r>
            <a:r>
              <a:rPr sz="1100" dirty="0">
                <a:latin typeface="Calibri"/>
                <a:cs typeface="Calibri"/>
              </a:rPr>
              <a:t>DNS</a:t>
            </a:r>
            <a:r>
              <a:rPr sz="1100" spc="-20" dirty="0">
                <a:latin typeface="Calibri"/>
                <a:cs typeface="Calibri"/>
              </a:rPr>
              <a:t> </a:t>
            </a:r>
            <a:r>
              <a:rPr sz="1100" dirty="0">
                <a:latin typeface="Calibri"/>
                <a:cs typeface="Calibri"/>
              </a:rPr>
              <a:t>server</a:t>
            </a:r>
            <a:endParaRPr sz="1100">
              <a:latin typeface="Calibri"/>
              <a:cs typeface="Calibri"/>
            </a:endParaRPr>
          </a:p>
        </p:txBody>
      </p:sp>
      <p:pic>
        <p:nvPicPr>
          <p:cNvPr id="6" name="object 6"/>
          <p:cNvPicPr/>
          <p:nvPr/>
        </p:nvPicPr>
        <p:blipFill>
          <a:blip r:embed="rId4" cstate="print"/>
          <a:stretch>
            <a:fillRect/>
          </a:stretch>
        </p:blipFill>
        <p:spPr>
          <a:xfrm>
            <a:off x="2538983" y="7772400"/>
            <a:ext cx="3005327" cy="22860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66947" y="3439425"/>
            <a:ext cx="142113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Ping</a:t>
            </a:r>
            <a:r>
              <a:rPr sz="1100" spc="-15" dirty="0">
                <a:latin typeface="Calibri"/>
                <a:cs typeface="Calibri"/>
              </a:rPr>
              <a:t> </a:t>
            </a:r>
            <a:r>
              <a:rPr sz="1100" spc="-5" dirty="0">
                <a:latin typeface="Calibri"/>
                <a:cs typeface="Calibri"/>
              </a:rPr>
              <a:t>Test</a:t>
            </a:r>
            <a:r>
              <a:rPr sz="1100" spc="5" dirty="0">
                <a:latin typeface="Calibri"/>
                <a:cs typeface="Calibri"/>
              </a:rPr>
              <a:t> </a:t>
            </a:r>
            <a:r>
              <a:rPr sz="1100" spc="-10" dirty="0">
                <a:latin typeface="Calibri"/>
                <a:cs typeface="Calibri"/>
              </a:rPr>
              <a:t>for</a:t>
            </a:r>
            <a:r>
              <a:rPr sz="1100" spc="-15" dirty="0">
                <a:latin typeface="Calibri"/>
                <a:cs typeface="Calibri"/>
              </a:rPr>
              <a:t> </a:t>
            </a:r>
            <a:r>
              <a:rPr sz="1100" dirty="0">
                <a:latin typeface="Calibri"/>
                <a:cs typeface="Calibri"/>
              </a:rPr>
              <a:t>WEB</a:t>
            </a:r>
            <a:r>
              <a:rPr sz="1100" spc="-10" dirty="0">
                <a:latin typeface="Calibri"/>
                <a:cs typeface="Calibri"/>
              </a:rPr>
              <a:t> </a:t>
            </a:r>
            <a:r>
              <a:rPr sz="1100" spc="-5" dirty="0">
                <a:latin typeface="Calibri"/>
                <a:cs typeface="Calibri"/>
              </a:rPr>
              <a:t>server</a:t>
            </a:r>
            <a:endParaRPr sz="1100">
              <a:latin typeface="Calibri"/>
              <a:cs typeface="Calibri"/>
            </a:endParaRPr>
          </a:p>
        </p:txBody>
      </p:sp>
      <p:pic>
        <p:nvPicPr>
          <p:cNvPr id="3" name="object 3"/>
          <p:cNvPicPr/>
          <p:nvPr/>
        </p:nvPicPr>
        <p:blipFill>
          <a:blip r:embed="rId2" cstate="print"/>
          <a:stretch>
            <a:fillRect/>
          </a:stretch>
        </p:blipFill>
        <p:spPr>
          <a:xfrm>
            <a:off x="4139184" y="4148328"/>
            <a:ext cx="3206496" cy="3124200"/>
          </a:xfrm>
          <a:prstGeom prst="rect">
            <a:avLst/>
          </a:prstGeom>
        </p:spPr>
      </p:pic>
      <p:pic>
        <p:nvPicPr>
          <p:cNvPr id="4" name="object 4"/>
          <p:cNvPicPr/>
          <p:nvPr/>
        </p:nvPicPr>
        <p:blipFill>
          <a:blip r:embed="rId3" cstate="print"/>
          <a:stretch>
            <a:fillRect/>
          </a:stretch>
        </p:blipFill>
        <p:spPr>
          <a:xfrm>
            <a:off x="484631" y="4166615"/>
            <a:ext cx="3151632" cy="3121151"/>
          </a:xfrm>
          <a:prstGeom prst="rect">
            <a:avLst/>
          </a:prstGeom>
        </p:spPr>
      </p:pic>
      <p:sp>
        <p:nvSpPr>
          <p:cNvPr id="5" name="object 5"/>
          <p:cNvSpPr txBox="1"/>
          <p:nvPr/>
        </p:nvSpPr>
        <p:spPr>
          <a:xfrm>
            <a:off x="4986020" y="7283244"/>
            <a:ext cx="1704339" cy="394335"/>
          </a:xfrm>
          <a:prstGeom prst="rect">
            <a:avLst/>
          </a:prstGeom>
        </p:spPr>
        <p:txBody>
          <a:bodyPr vert="horz" wrap="square" lIns="0" tIns="12700" rIns="0" bIns="0" rtlCol="0">
            <a:spAutoFit/>
          </a:bodyPr>
          <a:lstStyle/>
          <a:p>
            <a:pPr marL="234950" marR="5080" indent="-222885">
              <a:lnSpc>
                <a:spcPct val="110000"/>
              </a:lnSpc>
              <a:spcBef>
                <a:spcPts val="100"/>
              </a:spcBef>
            </a:pPr>
            <a:r>
              <a:rPr sz="1100" spc="-5" dirty="0">
                <a:latin typeface="Calibri"/>
                <a:cs typeface="Calibri"/>
              </a:rPr>
              <a:t>Email received </a:t>
            </a:r>
            <a:r>
              <a:rPr sz="1100" dirty="0">
                <a:latin typeface="Calibri"/>
                <a:cs typeface="Calibri"/>
              </a:rPr>
              <a:t>on </a:t>
            </a:r>
            <a:r>
              <a:rPr sz="1100" spc="-5" dirty="0">
                <a:latin typeface="Calibri"/>
                <a:cs typeface="Calibri"/>
              </a:rPr>
              <a:t>device sent </a:t>
            </a:r>
            <a:r>
              <a:rPr sz="1100" spc="-235" dirty="0">
                <a:latin typeface="Calibri"/>
                <a:cs typeface="Calibri"/>
              </a:rPr>
              <a:t> </a:t>
            </a:r>
            <a:r>
              <a:rPr sz="1100" spc="-5" dirty="0">
                <a:latin typeface="Calibri"/>
                <a:cs typeface="Calibri"/>
              </a:rPr>
              <a:t>through</a:t>
            </a:r>
            <a:r>
              <a:rPr sz="1100" spc="-15" dirty="0">
                <a:latin typeface="Calibri"/>
                <a:cs typeface="Calibri"/>
              </a:rPr>
              <a:t> </a:t>
            </a:r>
            <a:r>
              <a:rPr sz="1100" spc="-5" dirty="0">
                <a:latin typeface="Calibri"/>
                <a:cs typeface="Calibri"/>
              </a:rPr>
              <a:t>EMAIL</a:t>
            </a:r>
            <a:r>
              <a:rPr sz="1100" spc="5" dirty="0">
                <a:latin typeface="Calibri"/>
                <a:cs typeface="Calibri"/>
              </a:rPr>
              <a:t> </a:t>
            </a:r>
            <a:r>
              <a:rPr sz="1100" spc="-5" dirty="0">
                <a:latin typeface="Calibri"/>
                <a:cs typeface="Calibri"/>
              </a:rPr>
              <a:t>server</a:t>
            </a:r>
            <a:endParaRPr sz="11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26</a:t>
            </a:r>
          </a:p>
        </p:txBody>
      </p:sp>
      <p:sp>
        <p:nvSpPr>
          <p:cNvPr id="6" name="object 6"/>
          <p:cNvSpPr txBox="1"/>
          <p:nvPr/>
        </p:nvSpPr>
        <p:spPr>
          <a:xfrm>
            <a:off x="1092200" y="7293912"/>
            <a:ext cx="1819275" cy="394335"/>
          </a:xfrm>
          <a:prstGeom prst="rect">
            <a:avLst/>
          </a:prstGeom>
        </p:spPr>
        <p:txBody>
          <a:bodyPr vert="horz" wrap="square" lIns="0" tIns="12700" rIns="0" bIns="0" rtlCol="0">
            <a:spAutoFit/>
          </a:bodyPr>
          <a:lstStyle/>
          <a:p>
            <a:pPr marL="205740" marR="5080" indent="-193675">
              <a:lnSpc>
                <a:spcPct val="110000"/>
              </a:lnSpc>
              <a:spcBef>
                <a:spcPts val="100"/>
              </a:spcBef>
            </a:pPr>
            <a:r>
              <a:rPr sz="1100" dirty="0">
                <a:latin typeface="Calibri"/>
                <a:cs typeface="Calibri"/>
              </a:rPr>
              <a:t>Website</a:t>
            </a:r>
            <a:r>
              <a:rPr sz="1100" spc="-30" dirty="0">
                <a:latin typeface="Calibri"/>
                <a:cs typeface="Calibri"/>
              </a:rPr>
              <a:t> </a:t>
            </a:r>
            <a:r>
              <a:rPr sz="1100" dirty="0">
                <a:latin typeface="Calibri"/>
                <a:cs typeface="Calibri"/>
              </a:rPr>
              <a:t>accessed</a:t>
            </a:r>
            <a:r>
              <a:rPr sz="1100" spc="-35" dirty="0">
                <a:latin typeface="Calibri"/>
                <a:cs typeface="Calibri"/>
              </a:rPr>
              <a:t> </a:t>
            </a:r>
            <a:r>
              <a:rPr sz="1100" spc="-5" dirty="0">
                <a:latin typeface="Calibri"/>
                <a:cs typeface="Calibri"/>
              </a:rPr>
              <a:t>through</a:t>
            </a:r>
            <a:r>
              <a:rPr sz="1100" spc="-30" dirty="0">
                <a:latin typeface="Calibri"/>
                <a:cs typeface="Calibri"/>
              </a:rPr>
              <a:t> </a:t>
            </a:r>
            <a:r>
              <a:rPr sz="1100" dirty="0">
                <a:latin typeface="Calibri"/>
                <a:cs typeface="Calibri"/>
              </a:rPr>
              <a:t>Web </a:t>
            </a:r>
            <a:r>
              <a:rPr sz="1100" spc="-235" dirty="0">
                <a:latin typeface="Calibri"/>
                <a:cs typeface="Calibri"/>
              </a:rPr>
              <a:t> </a:t>
            </a:r>
            <a:r>
              <a:rPr sz="1100" dirty="0">
                <a:latin typeface="Calibri"/>
                <a:cs typeface="Calibri"/>
              </a:rPr>
              <a:t>Browser</a:t>
            </a:r>
            <a:r>
              <a:rPr sz="1100" spc="-5" dirty="0">
                <a:latin typeface="Calibri"/>
                <a:cs typeface="Calibri"/>
              </a:rPr>
              <a:t> </a:t>
            </a:r>
            <a:r>
              <a:rPr sz="1100" dirty="0">
                <a:latin typeface="Calibri"/>
                <a:cs typeface="Calibri"/>
              </a:rPr>
              <a:t>in</a:t>
            </a:r>
            <a:r>
              <a:rPr sz="1100" spc="-20" dirty="0">
                <a:latin typeface="Calibri"/>
                <a:cs typeface="Calibri"/>
              </a:rPr>
              <a:t> </a:t>
            </a:r>
            <a:r>
              <a:rPr sz="1100" spc="-5" dirty="0">
                <a:latin typeface="Calibri"/>
                <a:cs typeface="Calibri"/>
              </a:rPr>
              <a:t>Packet</a:t>
            </a:r>
            <a:r>
              <a:rPr sz="1100" spc="-15" dirty="0">
                <a:latin typeface="Calibri"/>
                <a:cs typeface="Calibri"/>
              </a:rPr>
              <a:t> </a:t>
            </a:r>
            <a:r>
              <a:rPr sz="1100" spc="-5" dirty="0">
                <a:latin typeface="Calibri"/>
                <a:cs typeface="Calibri"/>
              </a:rPr>
              <a:t>Tracer</a:t>
            </a:r>
            <a:endParaRPr sz="11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2700">
              <a:lnSpc>
                <a:spcPts val="1145"/>
              </a:lnSpc>
            </a:pPr>
            <a:r>
              <a:rPr dirty="0"/>
              <a:t>27</a:t>
            </a:r>
          </a:p>
        </p:txBody>
      </p:sp>
      <p:sp>
        <p:nvSpPr>
          <p:cNvPr id="2" name="object 2"/>
          <p:cNvSpPr txBox="1"/>
          <p:nvPr/>
        </p:nvSpPr>
        <p:spPr>
          <a:xfrm>
            <a:off x="673100" y="892867"/>
            <a:ext cx="6192520" cy="3069590"/>
          </a:xfrm>
          <a:prstGeom prst="rect">
            <a:avLst/>
          </a:prstGeom>
        </p:spPr>
        <p:txBody>
          <a:bodyPr vert="horz" wrap="square" lIns="0" tIns="11430" rIns="0" bIns="0" rtlCol="0">
            <a:spAutoFit/>
          </a:bodyPr>
          <a:lstStyle/>
          <a:p>
            <a:pPr marL="241300" indent="-228600">
              <a:lnSpc>
                <a:spcPct val="100000"/>
              </a:lnSpc>
              <a:spcBef>
                <a:spcPts val="90"/>
              </a:spcBef>
              <a:buChar char="●"/>
              <a:tabLst>
                <a:tab pos="240665" algn="l"/>
                <a:tab pos="241300" algn="l"/>
              </a:tabLst>
            </a:pPr>
            <a:r>
              <a:rPr sz="1300" spc="-5" dirty="0">
                <a:latin typeface="Times New Roman"/>
                <a:cs typeface="Times New Roman"/>
              </a:rPr>
              <a:t>Conclusion</a:t>
            </a:r>
            <a:endParaRPr sz="1300">
              <a:latin typeface="Times New Roman"/>
              <a:cs typeface="Times New Roman"/>
            </a:endParaRPr>
          </a:p>
          <a:p>
            <a:pPr>
              <a:lnSpc>
                <a:spcPct val="100000"/>
              </a:lnSpc>
            </a:pPr>
            <a:endParaRPr sz="1300">
              <a:latin typeface="Times New Roman"/>
              <a:cs typeface="Times New Roman"/>
            </a:endParaRPr>
          </a:p>
          <a:p>
            <a:pPr marL="241300" marR="5080" algn="just">
              <a:lnSpc>
                <a:spcPct val="95800"/>
              </a:lnSpc>
            </a:pPr>
            <a:r>
              <a:rPr sz="1300" spc="-5" dirty="0">
                <a:latin typeface="Times New Roman"/>
                <a:cs typeface="Times New Roman"/>
              </a:rPr>
              <a:t>We started </a:t>
            </a:r>
            <a:r>
              <a:rPr sz="1300" dirty="0">
                <a:latin typeface="Times New Roman"/>
                <a:cs typeface="Times New Roman"/>
              </a:rPr>
              <a:t>our </a:t>
            </a:r>
            <a:r>
              <a:rPr sz="1300" spc="-5" dirty="0">
                <a:latin typeface="Times New Roman"/>
                <a:cs typeface="Times New Roman"/>
              </a:rPr>
              <a:t>discussion with the word “digitalization” and in order to achieve </a:t>
            </a:r>
            <a:r>
              <a:rPr sz="1300" spc="-10" dirty="0">
                <a:latin typeface="Times New Roman"/>
                <a:cs typeface="Times New Roman"/>
              </a:rPr>
              <a:t>it, </a:t>
            </a:r>
            <a:r>
              <a:rPr sz="1300" spc="-5" dirty="0">
                <a:latin typeface="Times New Roman"/>
                <a:cs typeface="Times New Roman"/>
              </a:rPr>
              <a:t>we </a:t>
            </a:r>
            <a:r>
              <a:rPr sz="1300" dirty="0">
                <a:latin typeface="Times New Roman"/>
                <a:cs typeface="Times New Roman"/>
              </a:rPr>
              <a:t> </a:t>
            </a:r>
            <a:r>
              <a:rPr sz="1300" spc="-5" dirty="0">
                <a:latin typeface="Times New Roman"/>
                <a:cs typeface="Times New Roman"/>
              </a:rPr>
              <a:t>aimed </a:t>
            </a:r>
            <a:r>
              <a:rPr sz="1300" spc="-10" dirty="0">
                <a:latin typeface="Times New Roman"/>
                <a:cs typeface="Times New Roman"/>
              </a:rPr>
              <a:t>to </a:t>
            </a:r>
            <a:r>
              <a:rPr sz="1300" spc="-5" dirty="0">
                <a:latin typeface="Times New Roman"/>
                <a:cs typeface="Times New Roman"/>
              </a:rPr>
              <a:t>start with an educational institute, and finally, </a:t>
            </a:r>
            <a:r>
              <a:rPr sz="1300" dirty="0">
                <a:latin typeface="Times New Roman"/>
                <a:cs typeface="Times New Roman"/>
              </a:rPr>
              <a:t>we </a:t>
            </a:r>
            <a:r>
              <a:rPr sz="1300" spc="-5" dirty="0">
                <a:latin typeface="Times New Roman"/>
                <a:cs typeface="Times New Roman"/>
              </a:rPr>
              <a:t>designed a network for a </a:t>
            </a:r>
            <a:r>
              <a:rPr sz="1300" dirty="0">
                <a:latin typeface="Times New Roman"/>
                <a:cs typeface="Times New Roman"/>
              </a:rPr>
              <a:t> </a:t>
            </a:r>
            <a:r>
              <a:rPr sz="1300" spc="-5" dirty="0">
                <a:latin typeface="Times New Roman"/>
                <a:cs typeface="Times New Roman"/>
              </a:rPr>
              <a:t>University,</a:t>
            </a:r>
            <a:r>
              <a:rPr sz="1300" spc="-50" dirty="0">
                <a:latin typeface="Times New Roman"/>
                <a:cs typeface="Times New Roman"/>
              </a:rPr>
              <a:t> </a:t>
            </a:r>
            <a:r>
              <a:rPr sz="1300" spc="-5" dirty="0">
                <a:latin typeface="Times New Roman"/>
                <a:cs typeface="Times New Roman"/>
              </a:rPr>
              <a:t>which</a:t>
            </a:r>
            <a:r>
              <a:rPr sz="1300" spc="-60" dirty="0">
                <a:latin typeface="Times New Roman"/>
                <a:cs typeface="Times New Roman"/>
              </a:rPr>
              <a:t> </a:t>
            </a:r>
            <a:r>
              <a:rPr sz="1300" spc="-5" dirty="0">
                <a:latin typeface="Times New Roman"/>
                <a:cs typeface="Times New Roman"/>
              </a:rPr>
              <a:t>is</a:t>
            </a:r>
            <a:r>
              <a:rPr sz="1300" spc="-65" dirty="0">
                <a:latin typeface="Times New Roman"/>
                <a:cs typeface="Times New Roman"/>
              </a:rPr>
              <a:t> </a:t>
            </a:r>
            <a:r>
              <a:rPr sz="1300" spc="-5" dirty="0">
                <a:latin typeface="Times New Roman"/>
                <a:cs typeface="Times New Roman"/>
              </a:rPr>
              <a:t>wireless.</a:t>
            </a:r>
            <a:r>
              <a:rPr sz="1300" spc="-70" dirty="0">
                <a:latin typeface="Times New Roman"/>
                <a:cs typeface="Times New Roman"/>
              </a:rPr>
              <a:t> </a:t>
            </a:r>
            <a:r>
              <a:rPr sz="1300" dirty="0">
                <a:latin typeface="Times New Roman"/>
                <a:cs typeface="Times New Roman"/>
              </a:rPr>
              <a:t>As</a:t>
            </a:r>
            <a:r>
              <a:rPr sz="1300" spc="-65" dirty="0">
                <a:latin typeface="Times New Roman"/>
                <a:cs typeface="Times New Roman"/>
              </a:rPr>
              <a:t> </a:t>
            </a:r>
            <a:r>
              <a:rPr sz="1300" spc="-5" dirty="0">
                <a:latin typeface="Times New Roman"/>
                <a:cs typeface="Times New Roman"/>
              </a:rPr>
              <a:t>we</a:t>
            </a:r>
            <a:r>
              <a:rPr sz="1300" spc="-70" dirty="0">
                <a:latin typeface="Times New Roman"/>
                <a:cs typeface="Times New Roman"/>
              </a:rPr>
              <a:t> </a:t>
            </a:r>
            <a:r>
              <a:rPr sz="1300" dirty="0">
                <a:latin typeface="Times New Roman"/>
                <a:cs typeface="Times New Roman"/>
              </a:rPr>
              <a:t>mentioned,</a:t>
            </a:r>
            <a:r>
              <a:rPr sz="1300" spc="-75" dirty="0">
                <a:latin typeface="Times New Roman"/>
                <a:cs typeface="Times New Roman"/>
              </a:rPr>
              <a:t> </a:t>
            </a:r>
            <a:r>
              <a:rPr sz="1300" spc="-5" dirty="0">
                <a:latin typeface="Times New Roman"/>
                <a:cs typeface="Times New Roman"/>
              </a:rPr>
              <a:t>mobility</a:t>
            </a:r>
            <a:r>
              <a:rPr sz="1300" spc="-70" dirty="0">
                <a:latin typeface="Times New Roman"/>
                <a:cs typeface="Times New Roman"/>
              </a:rPr>
              <a:t> </a:t>
            </a:r>
            <a:r>
              <a:rPr sz="1300" spc="-5" dirty="0">
                <a:latin typeface="Times New Roman"/>
                <a:cs typeface="Times New Roman"/>
              </a:rPr>
              <a:t>and</a:t>
            </a:r>
            <a:r>
              <a:rPr sz="1300" spc="-75" dirty="0">
                <a:latin typeface="Times New Roman"/>
                <a:cs typeface="Times New Roman"/>
              </a:rPr>
              <a:t> </a:t>
            </a:r>
            <a:r>
              <a:rPr sz="1300" spc="-5" dirty="0">
                <a:latin typeface="Times New Roman"/>
                <a:cs typeface="Times New Roman"/>
              </a:rPr>
              <a:t>efficiency</a:t>
            </a:r>
            <a:r>
              <a:rPr sz="1300" spc="-70" dirty="0">
                <a:latin typeface="Times New Roman"/>
                <a:cs typeface="Times New Roman"/>
              </a:rPr>
              <a:t> </a:t>
            </a:r>
            <a:r>
              <a:rPr sz="1300" spc="-5" dirty="0">
                <a:latin typeface="Times New Roman"/>
                <a:cs typeface="Times New Roman"/>
              </a:rPr>
              <a:t>are</a:t>
            </a:r>
            <a:r>
              <a:rPr sz="1300" spc="-75" dirty="0">
                <a:latin typeface="Times New Roman"/>
                <a:cs typeface="Times New Roman"/>
              </a:rPr>
              <a:t> </a:t>
            </a:r>
            <a:r>
              <a:rPr sz="1300" spc="-5" dirty="0">
                <a:latin typeface="Times New Roman"/>
                <a:cs typeface="Times New Roman"/>
              </a:rPr>
              <a:t>the</a:t>
            </a:r>
            <a:r>
              <a:rPr sz="1300" spc="-65" dirty="0">
                <a:latin typeface="Times New Roman"/>
                <a:cs typeface="Times New Roman"/>
              </a:rPr>
              <a:t> </a:t>
            </a:r>
            <a:r>
              <a:rPr sz="1300" dirty="0">
                <a:latin typeface="Times New Roman"/>
                <a:cs typeface="Times New Roman"/>
              </a:rPr>
              <a:t>key</a:t>
            </a:r>
            <a:r>
              <a:rPr sz="1300" spc="-70" dirty="0">
                <a:latin typeface="Times New Roman"/>
                <a:cs typeface="Times New Roman"/>
              </a:rPr>
              <a:t> </a:t>
            </a:r>
            <a:r>
              <a:rPr sz="1300" spc="-5" dirty="0">
                <a:latin typeface="Times New Roman"/>
                <a:cs typeface="Times New Roman"/>
              </a:rPr>
              <a:t>aspects </a:t>
            </a:r>
            <a:r>
              <a:rPr sz="1300" spc="-315" dirty="0">
                <a:latin typeface="Times New Roman"/>
                <a:cs typeface="Times New Roman"/>
              </a:rPr>
              <a:t> </a:t>
            </a:r>
            <a:r>
              <a:rPr sz="1300" spc="-5" dirty="0">
                <a:latin typeface="Times New Roman"/>
                <a:cs typeface="Times New Roman"/>
              </a:rPr>
              <a:t>of wireless networks, </a:t>
            </a:r>
            <a:r>
              <a:rPr sz="1300" spc="-10" dirty="0">
                <a:latin typeface="Times New Roman"/>
                <a:cs typeface="Times New Roman"/>
              </a:rPr>
              <a:t>which </a:t>
            </a:r>
            <a:r>
              <a:rPr sz="1300" spc="-5" dirty="0">
                <a:latin typeface="Times New Roman"/>
                <a:cs typeface="Times New Roman"/>
              </a:rPr>
              <a:t>were our </a:t>
            </a:r>
            <a:r>
              <a:rPr sz="1300" dirty="0">
                <a:latin typeface="Times New Roman"/>
                <a:cs typeface="Times New Roman"/>
              </a:rPr>
              <a:t>main </a:t>
            </a:r>
            <a:r>
              <a:rPr sz="1300" spc="-10" dirty="0">
                <a:latin typeface="Times New Roman"/>
                <a:cs typeface="Times New Roman"/>
              </a:rPr>
              <a:t>goal, </a:t>
            </a:r>
            <a:r>
              <a:rPr sz="1300" spc="-5" dirty="0">
                <a:latin typeface="Times New Roman"/>
                <a:cs typeface="Times New Roman"/>
              </a:rPr>
              <a:t>and hence, </a:t>
            </a:r>
            <a:r>
              <a:rPr sz="1300" spc="5" dirty="0">
                <a:latin typeface="Times New Roman"/>
                <a:cs typeface="Times New Roman"/>
              </a:rPr>
              <a:t>we </a:t>
            </a:r>
            <a:r>
              <a:rPr sz="1300" spc="-5" dirty="0">
                <a:latin typeface="Times New Roman"/>
                <a:cs typeface="Times New Roman"/>
              </a:rPr>
              <a:t>decided </a:t>
            </a:r>
            <a:r>
              <a:rPr sz="1300" spc="-10" dirty="0">
                <a:latin typeface="Times New Roman"/>
                <a:cs typeface="Times New Roman"/>
              </a:rPr>
              <a:t>to </a:t>
            </a:r>
            <a:r>
              <a:rPr sz="1300" spc="-5" dirty="0">
                <a:latin typeface="Times New Roman"/>
                <a:cs typeface="Times New Roman"/>
              </a:rPr>
              <a:t>shift to a </a:t>
            </a:r>
            <a:r>
              <a:rPr sz="1300" dirty="0">
                <a:latin typeface="Times New Roman"/>
                <a:cs typeface="Times New Roman"/>
              </a:rPr>
              <a:t> </a:t>
            </a:r>
            <a:r>
              <a:rPr sz="1300" spc="-5" dirty="0">
                <a:latin typeface="Times New Roman"/>
                <a:cs typeface="Times New Roman"/>
              </a:rPr>
              <a:t>wireless network</a:t>
            </a:r>
            <a:r>
              <a:rPr sz="1300" dirty="0">
                <a:latin typeface="Times New Roman"/>
                <a:cs typeface="Times New Roman"/>
              </a:rPr>
              <a:t> </a:t>
            </a:r>
            <a:r>
              <a:rPr sz="1300" spc="-5" dirty="0">
                <a:latin typeface="Times New Roman"/>
                <a:cs typeface="Times New Roman"/>
              </a:rPr>
              <a:t>instead</a:t>
            </a:r>
            <a:r>
              <a:rPr sz="1300" dirty="0">
                <a:latin typeface="Times New Roman"/>
                <a:cs typeface="Times New Roman"/>
              </a:rPr>
              <a:t> </a:t>
            </a:r>
            <a:r>
              <a:rPr sz="1300" spc="-5" dirty="0">
                <a:latin typeface="Times New Roman"/>
                <a:cs typeface="Times New Roman"/>
              </a:rPr>
              <a:t>of</a:t>
            </a:r>
            <a:r>
              <a:rPr sz="1300" spc="10" dirty="0">
                <a:latin typeface="Times New Roman"/>
                <a:cs typeface="Times New Roman"/>
              </a:rPr>
              <a:t> </a:t>
            </a:r>
            <a:r>
              <a:rPr sz="1300" spc="-5" dirty="0">
                <a:latin typeface="Times New Roman"/>
                <a:cs typeface="Times New Roman"/>
              </a:rPr>
              <a:t>a</a:t>
            </a:r>
            <a:r>
              <a:rPr sz="1300" dirty="0">
                <a:latin typeface="Times New Roman"/>
                <a:cs typeface="Times New Roman"/>
              </a:rPr>
              <a:t> </a:t>
            </a:r>
            <a:r>
              <a:rPr sz="1300" spc="-5" dirty="0">
                <a:latin typeface="Times New Roman"/>
                <a:cs typeface="Times New Roman"/>
              </a:rPr>
              <a:t>wired</a:t>
            </a:r>
            <a:r>
              <a:rPr sz="1300" spc="10" dirty="0">
                <a:latin typeface="Times New Roman"/>
                <a:cs typeface="Times New Roman"/>
              </a:rPr>
              <a:t> </a:t>
            </a:r>
            <a:r>
              <a:rPr sz="1300" spc="-5" dirty="0">
                <a:latin typeface="Times New Roman"/>
                <a:cs typeface="Times New Roman"/>
              </a:rPr>
              <a:t>one,</a:t>
            </a:r>
            <a:r>
              <a:rPr sz="1300" dirty="0">
                <a:latin typeface="Times New Roman"/>
                <a:cs typeface="Times New Roman"/>
              </a:rPr>
              <a:t> making </a:t>
            </a:r>
            <a:r>
              <a:rPr sz="1300" spc="-5" dirty="0">
                <a:latin typeface="Times New Roman"/>
                <a:cs typeface="Times New Roman"/>
              </a:rPr>
              <a:t>our</a:t>
            </a:r>
            <a:r>
              <a:rPr sz="1300" dirty="0">
                <a:latin typeface="Times New Roman"/>
                <a:cs typeface="Times New Roman"/>
              </a:rPr>
              <a:t> </a:t>
            </a:r>
            <a:r>
              <a:rPr sz="1300" spc="-5" dirty="0">
                <a:latin typeface="Times New Roman"/>
                <a:cs typeface="Times New Roman"/>
              </a:rPr>
              <a:t>network</a:t>
            </a:r>
            <a:r>
              <a:rPr sz="1300" dirty="0">
                <a:latin typeface="Times New Roman"/>
                <a:cs typeface="Times New Roman"/>
              </a:rPr>
              <a:t> </a:t>
            </a:r>
            <a:r>
              <a:rPr sz="1300" spc="-5" dirty="0">
                <a:latin typeface="Times New Roman"/>
                <a:cs typeface="Times New Roman"/>
              </a:rPr>
              <a:t>clean</a:t>
            </a:r>
            <a:r>
              <a:rPr sz="1300" dirty="0">
                <a:latin typeface="Times New Roman"/>
                <a:cs typeface="Times New Roman"/>
              </a:rPr>
              <a:t> and</a:t>
            </a:r>
            <a:r>
              <a:rPr sz="1300" spc="-5" dirty="0">
                <a:latin typeface="Times New Roman"/>
                <a:cs typeface="Times New Roman"/>
              </a:rPr>
              <a:t> less</a:t>
            </a:r>
            <a:r>
              <a:rPr sz="1300" dirty="0">
                <a:latin typeface="Times New Roman"/>
                <a:cs typeface="Times New Roman"/>
              </a:rPr>
              <a:t> </a:t>
            </a:r>
            <a:r>
              <a:rPr sz="1300" spc="-5" dirty="0">
                <a:latin typeface="Times New Roman"/>
                <a:cs typeface="Times New Roman"/>
              </a:rPr>
              <a:t>chaotic.</a:t>
            </a:r>
            <a:endParaRPr sz="1300">
              <a:latin typeface="Times New Roman"/>
              <a:cs typeface="Times New Roman"/>
            </a:endParaRPr>
          </a:p>
          <a:p>
            <a:pPr marL="241300" marR="5715" indent="457200" algn="just">
              <a:lnSpc>
                <a:spcPct val="95800"/>
              </a:lnSpc>
              <a:spcBef>
                <a:spcPts val="5"/>
              </a:spcBef>
            </a:pPr>
            <a:r>
              <a:rPr sz="1300" spc="-5" dirty="0">
                <a:latin typeface="Times New Roman"/>
                <a:cs typeface="Times New Roman"/>
              </a:rPr>
              <a:t>In this project, </a:t>
            </a:r>
            <a:r>
              <a:rPr sz="1300" dirty="0">
                <a:latin typeface="Times New Roman"/>
                <a:cs typeface="Times New Roman"/>
              </a:rPr>
              <a:t>we </a:t>
            </a:r>
            <a:r>
              <a:rPr sz="1300" spc="-5" dirty="0">
                <a:latin typeface="Times New Roman"/>
                <a:cs typeface="Times New Roman"/>
              </a:rPr>
              <a:t>designed a University Network </a:t>
            </a:r>
            <a:r>
              <a:rPr sz="1300" dirty="0">
                <a:latin typeface="Times New Roman"/>
                <a:cs typeface="Times New Roman"/>
              </a:rPr>
              <a:t>using </a:t>
            </a:r>
            <a:r>
              <a:rPr sz="1300" spc="-5" dirty="0">
                <a:latin typeface="Times New Roman"/>
                <a:cs typeface="Times New Roman"/>
              </a:rPr>
              <a:t>Cisco Packet </a:t>
            </a:r>
            <a:r>
              <a:rPr sz="1300" dirty="0">
                <a:latin typeface="Times New Roman"/>
                <a:cs typeface="Times New Roman"/>
              </a:rPr>
              <a:t>Tracer </a:t>
            </a:r>
            <a:r>
              <a:rPr sz="1300" spc="-5" dirty="0">
                <a:latin typeface="Times New Roman"/>
                <a:cs typeface="Times New Roman"/>
              </a:rPr>
              <a:t>that </a:t>
            </a:r>
            <a:r>
              <a:rPr sz="1300" dirty="0">
                <a:latin typeface="Times New Roman"/>
                <a:cs typeface="Times New Roman"/>
              </a:rPr>
              <a:t> </a:t>
            </a:r>
            <a:r>
              <a:rPr sz="1300" spc="-5" dirty="0">
                <a:latin typeface="Times New Roman"/>
                <a:cs typeface="Times New Roman"/>
              </a:rPr>
              <a:t>uses a networking </a:t>
            </a:r>
            <a:r>
              <a:rPr sz="1300" dirty="0">
                <a:latin typeface="Times New Roman"/>
                <a:cs typeface="Times New Roman"/>
              </a:rPr>
              <a:t>topology </a:t>
            </a:r>
            <a:r>
              <a:rPr sz="1300" spc="-5" dirty="0">
                <a:latin typeface="Times New Roman"/>
                <a:cs typeface="Times New Roman"/>
              </a:rPr>
              <a:t>implemented using servers, routers, switches, and </a:t>
            </a:r>
            <a:r>
              <a:rPr sz="1300" dirty="0">
                <a:latin typeface="Times New Roman"/>
                <a:cs typeface="Times New Roman"/>
              </a:rPr>
              <a:t>end </a:t>
            </a:r>
            <a:r>
              <a:rPr sz="1300" spc="-5" dirty="0">
                <a:latin typeface="Times New Roman"/>
                <a:cs typeface="Times New Roman"/>
              </a:rPr>
              <a:t>devices </a:t>
            </a:r>
            <a:r>
              <a:rPr sz="1300" spc="-310" dirty="0">
                <a:latin typeface="Times New Roman"/>
                <a:cs typeface="Times New Roman"/>
              </a:rPr>
              <a:t> </a:t>
            </a:r>
            <a:r>
              <a:rPr sz="1300" spc="-5" dirty="0">
                <a:latin typeface="Times New Roman"/>
                <a:cs typeface="Times New Roman"/>
              </a:rPr>
              <a:t>in a multiple area networks. We have covered all </a:t>
            </a:r>
            <a:r>
              <a:rPr sz="1300" dirty="0">
                <a:latin typeface="Times New Roman"/>
                <a:cs typeface="Times New Roman"/>
              </a:rPr>
              <a:t>the </a:t>
            </a:r>
            <a:r>
              <a:rPr sz="1300" spc="-5" dirty="0">
                <a:latin typeface="Times New Roman"/>
                <a:cs typeface="Times New Roman"/>
              </a:rPr>
              <a:t>necessary features that are required </a:t>
            </a:r>
            <a:r>
              <a:rPr sz="1300" dirty="0">
                <a:latin typeface="Times New Roman"/>
                <a:cs typeface="Times New Roman"/>
              </a:rPr>
              <a:t> </a:t>
            </a:r>
            <a:r>
              <a:rPr sz="1300" spc="-5" dirty="0">
                <a:latin typeface="Times New Roman"/>
                <a:cs typeface="Times New Roman"/>
              </a:rPr>
              <a:t>for a network </a:t>
            </a:r>
            <a:r>
              <a:rPr sz="1300" spc="-10" dirty="0">
                <a:latin typeface="Times New Roman"/>
                <a:cs typeface="Times New Roman"/>
              </a:rPr>
              <a:t>to </a:t>
            </a:r>
            <a:r>
              <a:rPr sz="1300" dirty="0">
                <a:latin typeface="Times New Roman"/>
                <a:cs typeface="Times New Roman"/>
              </a:rPr>
              <a:t>function </a:t>
            </a:r>
            <a:r>
              <a:rPr sz="1300" spc="-5" dirty="0">
                <a:latin typeface="Times New Roman"/>
                <a:cs typeface="Times New Roman"/>
              </a:rPr>
              <a:t>properly. We have included a DNS server and a web server </a:t>
            </a:r>
            <a:r>
              <a:rPr sz="1300" dirty="0">
                <a:latin typeface="Times New Roman"/>
                <a:cs typeface="Times New Roman"/>
              </a:rPr>
              <a:t>for </a:t>
            </a:r>
            <a:r>
              <a:rPr sz="1300" spc="5" dirty="0">
                <a:latin typeface="Times New Roman"/>
                <a:cs typeface="Times New Roman"/>
              </a:rPr>
              <a:t> </a:t>
            </a:r>
            <a:r>
              <a:rPr sz="1300" spc="-5" dirty="0">
                <a:latin typeface="Times New Roman"/>
                <a:cs typeface="Times New Roman"/>
              </a:rPr>
              <a:t>establishing a </a:t>
            </a:r>
            <a:r>
              <a:rPr sz="1300" spc="-10" dirty="0">
                <a:latin typeface="Times New Roman"/>
                <a:cs typeface="Times New Roman"/>
              </a:rPr>
              <a:t>smooth </a:t>
            </a:r>
            <a:r>
              <a:rPr sz="1300" spc="-5" dirty="0">
                <a:latin typeface="Times New Roman"/>
                <a:cs typeface="Times New Roman"/>
              </a:rPr>
              <a:t>communication </a:t>
            </a:r>
            <a:r>
              <a:rPr sz="1300" dirty="0">
                <a:latin typeface="Times New Roman"/>
                <a:cs typeface="Times New Roman"/>
              </a:rPr>
              <a:t>system </a:t>
            </a:r>
            <a:r>
              <a:rPr sz="1300" spc="-5" dirty="0">
                <a:latin typeface="Times New Roman"/>
                <a:cs typeface="Times New Roman"/>
              </a:rPr>
              <a:t>between different areas of our network and </a:t>
            </a:r>
            <a:r>
              <a:rPr sz="1300" dirty="0">
                <a:latin typeface="Times New Roman"/>
                <a:cs typeface="Times New Roman"/>
              </a:rPr>
              <a:t> </a:t>
            </a:r>
            <a:r>
              <a:rPr sz="1300" spc="-5" dirty="0">
                <a:latin typeface="Times New Roman"/>
                <a:cs typeface="Times New Roman"/>
              </a:rPr>
              <a:t>specifically </a:t>
            </a:r>
            <a:r>
              <a:rPr sz="1300" dirty="0">
                <a:latin typeface="Times New Roman"/>
                <a:cs typeface="Times New Roman"/>
              </a:rPr>
              <a:t>for </a:t>
            </a:r>
            <a:r>
              <a:rPr sz="1300" spc="-5" dirty="0">
                <a:latin typeface="Times New Roman"/>
                <a:cs typeface="Times New Roman"/>
              </a:rPr>
              <a:t>the communication between </a:t>
            </a:r>
            <a:r>
              <a:rPr sz="1300" spc="-10" dirty="0">
                <a:latin typeface="Times New Roman"/>
                <a:cs typeface="Times New Roman"/>
              </a:rPr>
              <a:t>students </a:t>
            </a:r>
            <a:r>
              <a:rPr sz="1300" spc="-5" dirty="0">
                <a:latin typeface="Times New Roman"/>
                <a:cs typeface="Times New Roman"/>
              </a:rPr>
              <a:t>and teachers. We have included an </a:t>
            </a:r>
            <a:r>
              <a:rPr sz="1300" dirty="0">
                <a:latin typeface="Times New Roman"/>
                <a:cs typeface="Times New Roman"/>
              </a:rPr>
              <a:t> </a:t>
            </a:r>
            <a:r>
              <a:rPr sz="1300" spc="-5" dirty="0">
                <a:latin typeface="Times New Roman"/>
                <a:cs typeface="Times New Roman"/>
              </a:rPr>
              <a:t>email</a:t>
            </a:r>
            <a:r>
              <a:rPr sz="1300" spc="-60" dirty="0">
                <a:latin typeface="Times New Roman"/>
                <a:cs typeface="Times New Roman"/>
              </a:rPr>
              <a:t> </a:t>
            </a:r>
            <a:r>
              <a:rPr sz="1300" spc="-5" dirty="0">
                <a:latin typeface="Times New Roman"/>
                <a:cs typeface="Times New Roman"/>
              </a:rPr>
              <a:t>server</a:t>
            </a:r>
            <a:r>
              <a:rPr sz="1300" spc="-50" dirty="0">
                <a:latin typeface="Times New Roman"/>
                <a:cs typeface="Times New Roman"/>
              </a:rPr>
              <a:t> </a:t>
            </a:r>
            <a:r>
              <a:rPr sz="1300" spc="-5" dirty="0">
                <a:latin typeface="Times New Roman"/>
                <a:cs typeface="Times New Roman"/>
              </a:rPr>
              <a:t>to</a:t>
            </a:r>
            <a:r>
              <a:rPr sz="1300" spc="-40" dirty="0">
                <a:latin typeface="Times New Roman"/>
                <a:cs typeface="Times New Roman"/>
              </a:rPr>
              <a:t> </a:t>
            </a:r>
            <a:r>
              <a:rPr sz="1300" spc="-5" dirty="0">
                <a:latin typeface="Times New Roman"/>
                <a:cs typeface="Times New Roman"/>
              </a:rPr>
              <a:t>facilitate</a:t>
            </a:r>
            <a:r>
              <a:rPr sz="1300" spc="-50" dirty="0">
                <a:latin typeface="Times New Roman"/>
                <a:cs typeface="Times New Roman"/>
              </a:rPr>
              <a:t> </a:t>
            </a:r>
            <a:r>
              <a:rPr sz="1300" spc="-5" dirty="0">
                <a:latin typeface="Times New Roman"/>
                <a:cs typeface="Times New Roman"/>
              </a:rPr>
              <a:t>intra</a:t>
            </a:r>
            <a:r>
              <a:rPr sz="1300" spc="-55" dirty="0">
                <a:latin typeface="Times New Roman"/>
                <a:cs typeface="Times New Roman"/>
              </a:rPr>
              <a:t> </a:t>
            </a:r>
            <a:r>
              <a:rPr sz="1300" spc="-5" dirty="0">
                <a:latin typeface="Times New Roman"/>
                <a:cs typeface="Times New Roman"/>
              </a:rPr>
              <a:t>university</a:t>
            </a:r>
            <a:r>
              <a:rPr sz="1300" spc="-45" dirty="0">
                <a:latin typeface="Times New Roman"/>
                <a:cs typeface="Times New Roman"/>
              </a:rPr>
              <a:t> </a:t>
            </a:r>
            <a:r>
              <a:rPr sz="1300" spc="-5" dirty="0">
                <a:latin typeface="Times New Roman"/>
                <a:cs typeface="Times New Roman"/>
              </a:rPr>
              <a:t>communication</a:t>
            </a:r>
            <a:r>
              <a:rPr sz="1300" spc="-30" dirty="0">
                <a:latin typeface="Times New Roman"/>
                <a:cs typeface="Times New Roman"/>
              </a:rPr>
              <a:t> </a:t>
            </a:r>
            <a:r>
              <a:rPr sz="1300" spc="-5" dirty="0">
                <a:latin typeface="Times New Roman"/>
                <a:cs typeface="Times New Roman"/>
              </a:rPr>
              <a:t>through</a:t>
            </a:r>
            <a:r>
              <a:rPr sz="1300" spc="-45" dirty="0">
                <a:latin typeface="Times New Roman"/>
                <a:cs typeface="Times New Roman"/>
              </a:rPr>
              <a:t> </a:t>
            </a:r>
            <a:r>
              <a:rPr sz="1300" spc="-5" dirty="0">
                <a:latin typeface="Times New Roman"/>
                <a:cs typeface="Times New Roman"/>
              </a:rPr>
              <a:t>emails</a:t>
            </a:r>
            <a:r>
              <a:rPr sz="1300" spc="-40" dirty="0">
                <a:latin typeface="Times New Roman"/>
                <a:cs typeface="Times New Roman"/>
              </a:rPr>
              <a:t> </a:t>
            </a:r>
            <a:r>
              <a:rPr sz="1300" spc="-5" dirty="0">
                <a:latin typeface="Times New Roman"/>
                <a:cs typeface="Times New Roman"/>
              </a:rPr>
              <a:t>within</a:t>
            </a:r>
            <a:r>
              <a:rPr sz="1300" spc="-45" dirty="0">
                <a:latin typeface="Times New Roman"/>
                <a:cs typeface="Times New Roman"/>
              </a:rPr>
              <a:t> </a:t>
            </a:r>
            <a:r>
              <a:rPr sz="1300" spc="-5" dirty="0">
                <a:latin typeface="Times New Roman"/>
                <a:cs typeface="Times New Roman"/>
              </a:rPr>
              <a:t>the</a:t>
            </a:r>
            <a:r>
              <a:rPr sz="1300" spc="-45" dirty="0">
                <a:latin typeface="Times New Roman"/>
                <a:cs typeface="Times New Roman"/>
              </a:rPr>
              <a:t> </a:t>
            </a:r>
            <a:r>
              <a:rPr sz="1300" spc="-5" dirty="0">
                <a:latin typeface="Times New Roman"/>
                <a:cs typeface="Times New Roman"/>
              </a:rPr>
              <a:t>domain. </a:t>
            </a:r>
            <a:r>
              <a:rPr sz="1300" spc="-315" dirty="0">
                <a:latin typeface="Times New Roman"/>
                <a:cs typeface="Times New Roman"/>
              </a:rPr>
              <a:t> </a:t>
            </a:r>
            <a:r>
              <a:rPr sz="1300" spc="-5" dirty="0">
                <a:latin typeface="Times New Roman"/>
                <a:cs typeface="Times New Roman"/>
              </a:rPr>
              <a:t>We have used </a:t>
            </a:r>
            <a:r>
              <a:rPr sz="1300" dirty="0">
                <a:latin typeface="Times New Roman"/>
                <a:cs typeface="Times New Roman"/>
              </a:rPr>
              <a:t>console </a:t>
            </a:r>
            <a:r>
              <a:rPr sz="1300" spc="-5" dirty="0">
                <a:latin typeface="Times New Roman"/>
                <a:cs typeface="Times New Roman"/>
              </a:rPr>
              <a:t>passwords </a:t>
            </a:r>
            <a:r>
              <a:rPr sz="1300" dirty="0">
                <a:latin typeface="Times New Roman"/>
                <a:cs typeface="Times New Roman"/>
              </a:rPr>
              <a:t>and </a:t>
            </a:r>
            <a:r>
              <a:rPr sz="1300" spc="-5" dirty="0">
                <a:latin typeface="Times New Roman"/>
                <a:cs typeface="Times New Roman"/>
              </a:rPr>
              <a:t>ssh </a:t>
            </a:r>
            <a:r>
              <a:rPr sz="1300" dirty="0">
                <a:latin typeface="Times New Roman"/>
                <a:cs typeface="Times New Roman"/>
              </a:rPr>
              <a:t>protocol </a:t>
            </a:r>
            <a:r>
              <a:rPr sz="1300" spc="-5" dirty="0">
                <a:latin typeface="Times New Roman"/>
                <a:cs typeface="Times New Roman"/>
              </a:rPr>
              <a:t>to ensure a safe and secure transfer of </a:t>
            </a:r>
            <a:r>
              <a:rPr sz="1300" dirty="0">
                <a:latin typeface="Times New Roman"/>
                <a:cs typeface="Times New Roman"/>
              </a:rPr>
              <a:t> </a:t>
            </a:r>
            <a:r>
              <a:rPr sz="1300" spc="-5" dirty="0">
                <a:latin typeface="Times New Roman"/>
                <a:cs typeface="Times New Roman"/>
              </a:rPr>
              <a:t>data.</a:t>
            </a:r>
            <a:endParaRPr sz="13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4</a:t>
            </a:r>
            <a:endParaRPr sz="1100">
              <a:latin typeface="Calibri"/>
              <a:cs typeface="Calibri"/>
            </a:endParaRPr>
          </a:p>
        </p:txBody>
      </p:sp>
      <p:sp>
        <p:nvSpPr>
          <p:cNvPr id="2" name="object 2"/>
          <p:cNvSpPr txBox="1"/>
          <p:nvPr/>
        </p:nvSpPr>
        <p:spPr>
          <a:xfrm>
            <a:off x="787400" y="1286059"/>
            <a:ext cx="6077585" cy="4900930"/>
          </a:xfrm>
          <a:prstGeom prst="rect">
            <a:avLst/>
          </a:prstGeom>
        </p:spPr>
        <p:txBody>
          <a:bodyPr vert="horz" wrap="square" lIns="0" tIns="11430" rIns="0" bIns="0" rtlCol="0">
            <a:spAutoFit/>
          </a:bodyPr>
          <a:lstStyle/>
          <a:p>
            <a:pPr marL="355600" indent="-228600" algn="just">
              <a:lnSpc>
                <a:spcPts val="1525"/>
              </a:lnSpc>
              <a:spcBef>
                <a:spcPts val="90"/>
              </a:spcBef>
              <a:buFont typeface="Times New Roman"/>
              <a:buChar char="●"/>
              <a:tabLst>
                <a:tab pos="355600" algn="l"/>
              </a:tabLst>
            </a:pPr>
            <a:r>
              <a:rPr sz="1300" b="1" spc="-5" dirty="0">
                <a:latin typeface="Times New Roman"/>
                <a:cs typeface="Times New Roman"/>
              </a:rPr>
              <a:t>Project</a:t>
            </a:r>
            <a:r>
              <a:rPr sz="1300" b="1" spc="-30" dirty="0">
                <a:latin typeface="Times New Roman"/>
                <a:cs typeface="Times New Roman"/>
              </a:rPr>
              <a:t> </a:t>
            </a:r>
            <a:r>
              <a:rPr sz="1300" b="1" spc="-5" dirty="0">
                <a:latin typeface="Times New Roman"/>
                <a:cs typeface="Times New Roman"/>
              </a:rPr>
              <a:t>Statement</a:t>
            </a:r>
            <a:endParaRPr sz="1300">
              <a:latin typeface="Times New Roman"/>
              <a:cs typeface="Times New Roman"/>
            </a:endParaRPr>
          </a:p>
          <a:p>
            <a:pPr marL="127000" marR="6350" algn="just">
              <a:lnSpc>
                <a:spcPts val="1380"/>
              </a:lnSpc>
              <a:spcBef>
                <a:spcPts val="65"/>
              </a:spcBef>
            </a:pPr>
            <a:r>
              <a:rPr sz="1200" spc="-15" dirty="0">
                <a:latin typeface="Times New Roman"/>
                <a:cs typeface="Times New Roman"/>
              </a:rPr>
              <a:t>In </a:t>
            </a:r>
            <a:r>
              <a:rPr sz="1200" spc="-5" dirty="0">
                <a:latin typeface="Times New Roman"/>
                <a:cs typeface="Times New Roman"/>
              </a:rPr>
              <a:t>this mini-project, we defined a simulation of campus networks based </a:t>
            </a:r>
            <a:r>
              <a:rPr sz="1200" dirty="0">
                <a:latin typeface="Times New Roman"/>
                <a:cs typeface="Times New Roman"/>
              </a:rPr>
              <a:t>on </a:t>
            </a:r>
            <a:r>
              <a:rPr sz="1200" spc="-5" dirty="0">
                <a:latin typeface="Times New Roman"/>
                <a:cs typeface="Times New Roman"/>
              </a:rPr>
              <a:t>wireless networking. </a:t>
            </a:r>
            <a:r>
              <a:rPr sz="1200" dirty="0">
                <a:latin typeface="Times New Roman"/>
                <a:cs typeface="Times New Roman"/>
              </a:rPr>
              <a:t> </a:t>
            </a:r>
            <a:r>
              <a:rPr sz="1200" spc="-5" dirty="0">
                <a:latin typeface="Times New Roman"/>
                <a:cs typeface="Times New Roman"/>
              </a:rPr>
              <a:t>The network</a:t>
            </a:r>
            <a:r>
              <a:rPr sz="1200" dirty="0">
                <a:latin typeface="Times New Roman"/>
                <a:cs typeface="Times New Roman"/>
              </a:rPr>
              <a:t> </a:t>
            </a:r>
            <a:r>
              <a:rPr sz="1200" spc="-5" dirty="0">
                <a:latin typeface="Times New Roman"/>
                <a:cs typeface="Times New Roman"/>
              </a:rPr>
              <a:t>is</a:t>
            </a:r>
            <a:r>
              <a:rPr sz="1200" dirty="0">
                <a:latin typeface="Times New Roman"/>
                <a:cs typeface="Times New Roman"/>
              </a:rPr>
              <a:t> divided</a:t>
            </a:r>
            <a:r>
              <a:rPr sz="1200" spc="-10" dirty="0">
                <a:latin typeface="Times New Roman"/>
                <a:cs typeface="Times New Roman"/>
              </a:rPr>
              <a:t> </a:t>
            </a:r>
            <a:r>
              <a:rPr sz="1200" dirty="0">
                <a:latin typeface="Times New Roman"/>
                <a:cs typeface="Times New Roman"/>
              </a:rPr>
              <a:t>into</a:t>
            </a:r>
            <a:r>
              <a:rPr sz="1200" spc="15" dirty="0">
                <a:latin typeface="Times New Roman"/>
                <a:cs typeface="Times New Roman"/>
              </a:rPr>
              <a:t> </a:t>
            </a:r>
            <a:r>
              <a:rPr sz="1200" spc="-5" dirty="0">
                <a:latin typeface="Times New Roman"/>
                <a:cs typeface="Times New Roman"/>
              </a:rPr>
              <a:t>two</a:t>
            </a:r>
            <a:r>
              <a:rPr sz="1200" dirty="0">
                <a:latin typeface="Times New Roman"/>
                <a:cs typeface="Times New Roman"/>
              </a:rPr>
              <a:t> </a:t>
            </a:r>
            <a:r>
              <a:rPr sz="1200" spc="-5" dirty="0">
                <a:latin typeface="Times New Roman"/>
                <a:cs typeface="Times New Roman"/>
              </a:rPr>
              <a:t>sets:</a:t>
            </a:r>
            <a:r>
              <a:rPr sz="1200" spc="15" dirty="0">
                <a:latin typeface="Times New Roman"/>
                <a:cs typeface="Times New Roman"/>
              </a:rPr>
              <a:t> </a:t>
            </a:r>
            <a:r>
              <a:rPr sz="1200" spc="-5" dirty="0">
                <a:latin typeface="Times New Roman"/>
                <a:cs typeface="Times New Roman"/>
              </a:rPr>
              <a:t>one</a:t>
            </a:r>
            <a:r>
              <a:rPr sz="1200" spc="-10" dirty="0">
                <a:latin typeface="Times New Roman"/>
                <a:cs typeface="Times New Roman"/>
              </a:rPr>
              <a:t> </a:t>
            </a:r>
            <a:r>
              <a:rPr sz="1200" spc="-5" dirty="0">
                <a:latin typeface="Times New Roman"/>
                <a:cs typeface="Times New Roman"/>
              </a:rPr>
              <a:t>for</a:t>
            </a:r>
            <a:r>
              <a:rPr sz="1200" dirty="0">
                <a:latin typeface="Times New Roman"/>
                <a:cs typeface="Times New Roman"/>
              </a:rPr>
              <a:t> </a:t>
            </a:r>
            <a:r>
              <a:rPr sz="1200" spc="-5" dirty="0">
                <a:latin typeface="Times New Roman"/>
                <a:cs typeface="Times New Roman"/>
              </a:rPr>
              <a:t>the</a:t>
            </a:r>
            <a:r>
              <a:rPr sz="1200" spc="15" dirty="0">
                <a:latin typeface="Times New Roman"/>
                <a:cs typeface="Times New Roman"/>
              </a:rPr>
              <a:t> </a:t>
            </a:r>
            <a:r>
              <a:rPr sz="1200" spc="-5" dirty="0">
                <a:latin typeface="Times New Roman"/>
                <a:cs typeface="Times New Roman"/>
              </a:rPr>
              <a:t>campus</a:t>
            </a:r>
            <a:r>
              <a:rPr sz="1200" dirty="0">
                <a:latin typeface="Times New Roman"/>
                <a:cs typeface="Times New Roman"/>
              </a:rPr>
              <a:t> </a:t>
            </a:r>
            <a:r>
              <a:rPr sz="1200" spc="-5" dirty="0">
                <a:latin typeface="Times New Roman"/>
                <a:cs typeface="Times New Roman"/>
              </a:rPr>
              <a:t>area</a:t>
            </a:r>
            <a:r>
              <a:rPr sz="1200" spc="-10" dirty="0">
                <a:latin typeface="Times New Roman"/>
                <a:cs typeface="Times New Roman"/>
              </a:rPr>
              <a:t> </a:t>
            </a:r>
            <a:r>
              <a:rPr sz="1200" spc="-5" dirty="0">
                <a:latin typeface="Times New Roman"/>
                <a:cs typeface="Times New Roman"/>
              </a:rPr>
              <a:t>and</a:t>
            </a:r>
            <a:r>
              <a:rPr sz="1200" dirty="0">
                <a:latin typeface="Times New Roman"/>
                <a:cs typeface="Times New Roman"/>
              </a:rPr>
              <a:t> the other </a:t>
            </a:r>
            <a:r>
              <a:rPr sz="1200" spc="-5" dirty="0">
                <a:latin typeface="Times New Roman"/>
                <a:cs typeface="Times New Roman"/>
              </a:rPr>
              <a:t>for</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5" dirty="0">
                <a:latin typeface="Times New Roman"/>
                <a:cs typeface="Times New Roman"/>
              </a:rPr>
              <a:t>hostel</a:t>
            </a:r>
            <a:r>
              <a:rPr sz="1200" dirty="0">
                <a:latin typeface="Times New Roman"/>
                <a:cs typeface="Times New Roman"/>
              </a:rPr>
              <a:t> </a:t>
            </a:r>
            <a:r>
              <a:rPr sz="1200" spc="-5" dirty="0">
                <a:latin typeface="Times New Roman"/>
                <a:cs typeface="Times New Roman"/>
              </a:rPr>
              <a:t>area.</a:t>
            </a:r>
            <a:endParaRPr sz="1200">
              <a:latin typeface="Times New Roman"/>
              <a:cs typeface="Times New Roman"/>
            </a:endParaRPr>
          </a:p>
          <a:p>
            <a:pPr marL="127000" marR="5080" algn="just">
              <a:lnSpc>
                <a:spcPts val="1380"/>
              </a:lnSpc>
            </a:pPr>
            <a:r>
              <a:rPr sz="1200" spc="-5" dirty="0">
                <a:latin typeface="Times New Roman"/>
                <a:cs typeface="Times New Roman"/>
              </a:rPr>
              <a:t>The major aim </a:t>
            </a:r>
            <a:r>
              <a:rPr sz="1200" dirty="0">
                <a:latin typeface="Times New Roman"/>
                <a:cs typeface="Times New Roman"/>
              </a:rPr>
              <a:t>of this </a:t>
            </a:r>
            <a:r>
              <a:rPr sz="1200" spc="-5" dirty="0">
                <a:latin typeface="Times New Roman"/>
                <a:cs typeface="Times New Roman"/>
              </a:rPr>
              <a:t>project is to show the wireless connectivity that is used in universities </a:t>
            </a:r>
            <a:r>
              <a:rPr sz="1200" spc="-10" dirty="0">
                <a:latin typeface="Times New Roman"/>
                <a:cs typeface="Times New Roman"/>
              </a:rPr>
              <a:t>to </a:t>
            </a:r>
            <a:r>
              <a:rPr sz="1200" spc="-5" dirty="0">
                <a:latin typeface="Times New Roman"/>
                <a:cs typeface="Times New Roman"/>
              </a:rPr>
              <a:t> make the network efficient and mobile at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time. </a:t>
            </a:r>
            <a:r>
              <a:rPr sz="1200" spc="-5" dirty="0">
                <a:latin typeface="Times New Roman"/>
                <a:cs typeface="Times New Roman"/>
              </a:rPr>
              <a:t>Mobility is the major concentration of </a:t>
            </a:r>
            <a:r>
              <a:rPr sz="1200" dirty="0">
                <a:latin typeface="Times New Roman"/>
                <a:cs typeface="Times New Roman"/>
              </a:rPr>
              <a:t> </a:t>
            </a:r>
            <a:r>
              <a:rPr sz="1200" spc="-5" dirty="0">
                <a:latin typeface="Times New Roman"/>
                <a:cs typeface="Times New Roman"/>
              </a:rPr>
              <a:t>this project. </a:t>
            </a:r>
            <a:r>
              <a:rPr sz="1200" spc="-15" dirty="0">
                <a:latin typeface="Times New Roman"/>
                <a:cs typeface="Times New Roman"/>
              </a:rPr>
              <a:t>In </a:t>
            </a:r>
            <a:r>
              <a:rPr sz="1200" dirty="0">
                <a:latin typeface="Times New Roman"/>
                <a:cs typeface="Times New Roman"/>
              </a:rPr>
              <a:t>order </a:t>
            </a:r>
            <a:r>
              <a:rPr sz="1200" spc="-5" dirty="0">
                <a:latin typeface="Times New Roman"/>
                <a:cs typeface="Times New Roman"/>
              </a:rPr>
              <a:t>to provide equal functionality to all the users (college staff and students), we </a:t>
            </a:r>
            <a:r>
              <a:rPr sz="1200" dirty="0">
                <a:latin typeface="Times New Roman"/>
                <a:cs typeface="Times New Roman"/>
              </a:rPr>
              <a:t> </a:t>
            </a:r>
            <a:r>
              <a:rPr sz="1200" spc="-5" dirty="0">
                <a:latin typeface="Times New Roman"/>
                <a:cs typeface="Times New Roman"/>
              </a:rPr>
              <a:t>have</a:t>
            </a:r>
            <a:r>
              <a:rPr sz="1200" spc="-15" dirty="0">
                <a:latin typeface="Times New Roman"/>
                <a:cs typeface="Times New Roman"/>
              </a:rPr>
              <a:t> </a:t>
            </a:r>
            <a:r>
              <a:rPr sz="1200" dirty="0">
                <a:latin typeface="Times New Roman"/>
                <a:cs typeface="Times New Roman"/>
              </a:rPr>
              <a:t>added </a:t>
            </a:r>
            <a:r>
              <a:rPr sz="1200" spc="-5" dirty="0">
                <a:latin typeface="Times New Roman"/>
                <a:cs typeface="Times New Roman"/>
              </a:rPr>
              <a:t>DNS,</a:t>
            </a:r>
            <a:r>
              <a:rPr sz="1200" dirty="0">
                <a:latin typeface="Times New Roman"/>
                <a:cs typeface="Times New Roman"/>
              </a:rPr>
              <a:t> </a:t>
            </a:r>
            <a:r>
              <a:rPr sz="1200" spc="-5" dirty="0">
                <a:latin typeface="Times New Roman"/>
                <a:cs typeface="Times New Roman"/>
              </a:rPr>
              <a:t>Email,</a:t>
            </a:r>
            <a:r>
              <a:rPr sz="1200" spc="10" dirty="0">
                <a:latin typeface="Times New Roman"/>
                <a:cs typeface="Times New Roman"/>
              </a:rPr>
              <a:t> </a:t>
            </a:r>
            <a:r>
              <a:rPr sz="1200" spc="-10" dirty="0">
                <a:latin typeface="Times New Roman"/>
                <a:cs typeface="Times New Roman"/>
              </a:rPr>
              <a:t>and</a:t>
            </a:r>
            <a:r>
              <a:rPr sz="1200" dirty="0">
                <a:latin typeface="Times New Roman"/>
                <a:cs typeface="Times New Roman"/>
              </a:rPr>
              <a:t> </a:t>
            </a:r>
            <a:r>
              <a:rPr sz="1200" spc="-5" dirty="0">
                <a:latin typeface="Times New Roman"/>
                <a:cs typeface="Times New Roman"/>
              </a:rPr>
              <a:t>HTTP</a:t>
            </a:r>
            <a:r>
              <a:rPr sz="1200" dirty="0">
                <a:latin typeface="Times New Roman"/>
                <a:cs typeface="Times New Roman"/>
              </a:rPr>
              <a:t> </a:t>
            </a:r>
            <a:r>
              <a:rPr sz="1200" spc="-5" dirty="0">
                <a:latin typeface="Times New Roman"/>
                <a:cs typeface="Times New Roman"/>
              </a:rPr>
              <a:t>servers</a:t>
            </a:r>
            <a:r>
              <a:rPr sz="1200" spc="5" dirty="0">
                <a:latin typeface="Times New Roman"/>
                <a:cs typeface="Times New Roman"/>
              </a:rPr>
              <a:t> </a:t>
            </a:r>
            <a:r>
              <a:rPr sz="1200" spc="-10" dirty="0">
                <a:latin typeface="Times New Roman"/>
                <a:cs typeface="Times New Roman"/>
              </a:rPr>
              <a:t>for</a:t>
            </a:r>
            <a:r>
              <a:rPr sz="1200" spc="-5" dirty="0">
                <a:latin typeface="Times New Roman"/>
                <a:cs typeface="Times New Roman"/>
              </a:rPr>
              <a:t> the</a:t>
            </a:r>
            <a:r>
              <a:rPr sz="1200" spc="10" dirty="0">
                <a:latin typeface="Times New Roman"/>
                <a:cs typeface="Times New Roman"/>
              </a:rPr>
              <a:t> </a:t>
            </a:r>
            <a:r>
              <a:rPr sz="1200" spc="-5" dirty="0">
                <a:latin typeface="Times New Roman"/>
                <a:cs typeface="Times New Roman"/>
              </a:rPr>
              <a:t>maximum</a:t>
            </a:r>
            <a:r>
              <a:rPr sz="1200" dirty="0">
                <a:latin typeface="Times New Roman"/>
                <a:cs typeface="Times New Roman"/>
              </a:rPr>
              <a:t> utilization </a:t>
            </a:r>
            <a:r>
              <a:rPr sz="1200" spc="-5" dirty="0">
                <a:latin typeface="Times New Roman"/>
                <a:cs typeface="Times New Roman"/>
              </a:rPr>
              <a:t>of</a:t>
            </a:r>
            <a:r>
              <a:rPr sz="1200" spc="-25" dirty="0">
                <a:latin typeface="Times New Roman"/>
                <a:cs typeface="Times New Roman"/>
              </a:rPr>
              <a:t> </a:t>
            </a:r>
            <a:r>
              <a:rPr sz="1200" spc="-5" dirty="0">
                <a:latin typeface="Times New Roman"/>
                <a:cs typeface="Times New Roman"/>
              </a:rPr>
              <a:t>resources.</a:t>
            </a:r>
            <a:endParaRPr sz="1200">
              <a:latin typeface="Times New Roman"/>
              <a:cs typeface="Times New Roman"/>
            </a:endParaRPr>
          </a:p>
          <a:p>
            <a:pPr marL="127000" marR="6350" algn="just">
              <a:lnSpc>
                <a:spcPts val="1380"/>
              </a:lnSpc>
            </a:pPr>
            <a:r>
              <a:rPr sz="1200" spc="-5" dirty="0">
                <a:latin typeface="Times New Roman"/>
                <a:cs typeface="Times New Roman"/>
              </a:rPr>
              <a:t>Hence the campus network provides different services </a:t>
            </a:r>
            <a:r>
              <a:rPr sz="1200" dirty="0">
                <a:latin typeface="Times New Roman"/>
                <a:cs typeface="Times New Roman"/>
              </a:rPr>
              <a:t>such </a:t>
            </a:r>
            <a:r>
              <a:rPr sz="1200" spc="-5" dirty="0">
                <a:latin typeface="Times New Roman"/>
                <a:cs typeface="Times New Roman"/>
              </a:rPr>
              <a:t>as connecting </a:t>
            </a:r>
            <a:r>
              <a:rPr sz="1200" dirty="0">
                <a:latin typeface="Times New Roman"/>
                <a:cs typeface="Times New Roman"/>
              </a:rPr>
              <a:t>the user </a:t>
            </a:r>
            <a:r>
              <a:rPr sz="1200" spc="-5" dirty="0">
                <a:latin typeface="Times New Roman"/>
                <a:cs typeface="Times New Roman"/>
              </a:rPr>
              <a:t>to the internet, </a:t>
            </a:r>
            <a:r>
              <a:rPr sz="1200" dirty="0">
                <a:latin typeface="Times New Roman"/>
                <a:cs typeface="Times New Roman"/>
              </a:rPr>
              <a:t> </a:t>
            </a:r>
            <a:r>
              <a:rPr sz="1200" spc="-5" dirty="0">
                <a:latin typeface="Times New Roman"/>
                <a:cs typeface="Times New Roman"/>
              </a:rPr>
              <a:t>data</a:t>
            </a:r>
            <a:r>
              <a:rPr sz="1200" dirty="0">
                <a:latin typeface="Times New Roman"/>
                <a:cs typeface="Times New Roman"/>
              </a:rPr>
              <a:t> </a:t>
            </a:r>
            <a:r>
              <a:rPr sz="1200" spc="-5" dirty="0">
                <a:latin typeface="Times New Roman"/>
                <a:cs typeface="Times New Roman"/>
              </a:rPr>
              <a:t>sharing</a:t>
            </a:r>
            <a:r>
              <a:rPr sz="1200" dirty="0">
                <a:latin typeface="Times New Roman"/>
                <a:cs typeface="Times New Roman"/>
              </a:rPr>
              <a:t> </a:t>
            </a:r>
            <a:r>
              <a:rPr sz="1200" spc="-5" dirty="0">
                <a:latin typeface="Times New Roman"/>
                <a:cs typeface="Times New Roman"/>
              </a:rPr>
              <a:t>among</a:t>
            </a:r>
            <a:r>
              <a:rPr sz="1200" dirty="0">
                <a:latin typeface="Times New Roman"/>
                <a:cs typeface="Times New Roman"/>
              </a:rPr>
              <a:t> </a:t>
            </a:r>
            <a:r>
              <a:rPr sz="1200" spc="-5" dirty="0">
                <a:latin typeface="Times New Roman"/>
                <a:cs typeface="Times New Roman"/>
              </a:rPr>
              <a:t>users</a:t>
            </a:r>
            <a:r>
              <a:rPr sz="1200" dirty="0">
                <a:latin typeface="Times New Roman"/>
                <a:cs typeface="Times New Roman"/>
              </a:rPr>
              <a:t> </a:t>
            </a:r>
            <a:r>
              <a:rPr sz="1200" spc="-5" dirty="0">
                <a:latin typeface="Times New Roman"/>
                <a:cs typeface="Times New Roman"/>
              </a:rPr>
              <a:t>(students,</a:t>
            </a:r>
            <a:r>
              <a:rPr sz="1200" dirty="0">
                <a:latin typeface="Times New Roman"/>
                <a:cs typeface="Times New Roman"/>
              </a:rPr>
              <a:t> </a:t>
            </a:r>
            <a:r>
              <a:rPr sz="1200" spc="-5" dirty="0">
                <a:latin typeface="Times New Roman"/>
                <a:cs typeface="Times New Roman"/>
              </a:rPr>
              <a:t>teachers,</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different</a:t>
            </a:r>
            <a:r>
              <a:rPr sz="1200" dirty="0">
                <a:latin typeface="Times New Roman"/>
                <a:cs typeface="Times New Roman"/>
              </a:rPr>
              <a:t> </a:t>
            </a:r>
            <a:r>
              <a:rPr sz="1200" spc="-5" dirty="0">
                <a:latin typeface="Times New Roman"/>
                <a:cs typeface="Times New Roman"/>
              </a:rPr>
              <a:t>university</a:t>
            </a:r>
            <a:r>
              <a:rPr sz="1200" dirty="0">
                <a:latin typeface="Times New Roman"/>
                <a:cs typeface="Times New Roman"/>
              </a:rPr>
              <a:t> </a:t>
            </a:r>
            <a:r>
              <a:rPr sz="1200" spc="-5" dirty="0">
                <a:latin typeface="Times New Roman"/>
                <a:cs typeface="Times New Roman"/>
              </a:rPr>
              <a:t>members),</a:t>
            </a:r>
            <a:r>
              <a:rPr sz="1200" dirty="0">
                <a:latin typeface="Times New Roman"/>
                <a:cs typeface="Times New Roman"/>
              </a:rPr>
              <a:t> </a:t>
            </a:r>
            <a:r>
              <a:rPr sz="1200" spc="-5" dirty="0">
                <a:latin typeface="Times New Roman"/>
                <a:cs typeface="Times New Roman"/>
              </a:rPr>
              <a:t>accessing </a:t>
            </a:r>
            <a:r>
              <a:rPr sz="1200" dirty="0">
                <a:latin typeface="Times New Roman"/>
                <a:cs typeface="Times New Roman"/>
              </a:rPr>
              <a:t> </a:t>
            </a:r>
            <a:r>
              <a:rPr sz="1200" spc="-5" dirty="0">
                <a:latin typeface="Times New Roman"/>
                <a:cs typeface="Times New Roman"/>
              </a:rPr>
              <a:t>different </a:t>
            </a:r>
            <a:r>
              <a:rPr sz="1200" dirty="0">
                <a:latin typeface="Times New Roman"/>
                <a:cs typeface="Times New Roman"/>
              </a:rPr>
              <a:t>web </a:t>
            </a:r>
            <a:r>
              <a:rPr sz="1200" spc="-5" dirty="0">
                <a:latin typeface="Times New Roman"/>
                <a:cs typeface="Times New Roman"/>
              </a:rPr>
              <a:t>services </a:t>
            </a:r>
            <a:r>
              <a:rPr sz="1200" dirty="0">
                <a:latin typeface="Times New Roman"/>
                <a:cs typeface="Times New Roman"/>
              </a:rPr>
              <a:t>for </a:t>
            </a:r>
            <a:r>
              <a:rPr sz="1200" spc="-5" dirty="0">
                <a:latin typeface="Times New Roman"/>
                <a:cs typeface="Times New Roman"/>
              </a:rPr>
              <a:t>different functionalities, so it needs wireless networking </a:t>
            </a:r>
            <a:r>
              <a:rPr sz="1200" spc="-10" dirty="0">
                <a:latin typeface="Times New Roman"/>
                <a:cs typeface="Times New Roman"/>
              </a:rPr>
              <a:t>for </a:t>
            </a:r>
            <a:r>
              <a:rPr sz="1200" dirty="0">
                <a:latin typeface="Times New Roman"/>
                <a:cs typeface="Times New Roman"/>
              </a:rPr>
              <a:t>smooth </a:t>
            </a:r>
            <a:r>
              <a:rPr sz="1200" spc="5" dirty="0">
                <a:latin typeface="Times New Roman"/>
                <a:cs typeface="Times New Roman"/>
              </a:rPr>
              <a:t> </a:t>
            </a:r>
            <a:r>
              <a:rPr sz="1200" spc="-5" dirty="0">
                <a:latin typeface="Times New Roman"/>
                <a:cs typeface="Times New Roman"/>
              </a:rPr>
              <a:t>processing.</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25"/>
              </a:spcBef>
            </a:pPr>
            <a:endParaRPr sz="1000">
              <a:latin typeface="Times New Roman"/>
              <a:cs typeface="Times New Roman"/>
            </a:endParaRPr>
          </a:p>
          <a:p>
            <a:pPr marL="241300" indent="-228600" algn="just">
              <a:lnSpc>
                <a:spcPct val="100000"/>
              </a:lnSpc>
              <a:buChar char="●"/>
              <a:tabLst>
                <a:tab pos="241300" algn="l"/>
              </a:tabLst>
            </a:pPr>
            <a:r>
              <a:rPr sz="1300" spc="-5" dirty="0">
                <a:latin typeface="Times New Roman"/>
                <a:cs typeface="Times New Roman"/>
              </a:rPr>
              <a:t>Router</a:t>
            </a:r>
            <a:endParaRPr sz="1300">
              <a:latin typeface="Times New Roman"/>
              <a:cs typeface="Times New Roman"/>
            </a:endParaRPr>
          </a:p>
          <a:p>
            <a:pPr>
              <a:lnSpc>
                <a:spcPct val="100000"/>
              </a:lnSpc>
              <a:spcBef>
                <a:spcPts val="20"/>
              </a:spcBef>
              <a:buFont typeface="Times New Roman"/>
              <a:buChar char="●"/>
            </a:pPr>
            <a:endParaRPr sz="1300">
              <a:latin typeface="Times New Roman"/>
              <a:cs typeface="Times New Roman"/>
            </a:endParaRPr>
          </a:p>
          <a:p>
            <a:pPr marL="127000" marR="5715" algn="just">
              <a:lnSpc>
                <a:spcPts val="1380"/>
              </a:lnSpc>
            </a:pPr>
            <a:r>
              <a:rPr sz="1200" spc="-5" dirty="0">
                <a:latin typeface="Times New Roman"/>
                <a:cs typeface="Times New Roman"/>
              </a:rPr>
              <a:t>A</a:t>
            </a:r>
            <a:r>
              <a:rPr sz="1200" spc="40" dirty="0">
                <a:latin typeface="Times New Roman"/>
                <a:cs typeface="Times New Roman"/>
              </a:rPr>
              <a:t> </a:t>
            </a:r>
            <a:r>
              <a:rPr sz="1200" spc="-5" dirty="0">
                <a:latin typeface="Times New Roman"/>
                <a:cs typeface="Times New Roman"/>
              </a:rPr>
              <a:t>router</a:t>
            </a:r>
            <a:r>
              <a:rPr sz="1200" spc="25"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spc="-5" dirty="0">
                <a:latin typeface="Times New Roman"/>
                <a:cs typeface="Times New Roman"/>
              </a:rPr>
              <a:t>a</a:t>
            </a:r>
            <a:r>
              <a:rPr sz="1200" spc="30" dirty="0">
                <a:latin typeface="Times New Roman"/>
                <a:cs typeface="Times New Roman"/>
              </a:rPr>
              <a:t> </a:t>
            </a:r>
            <a:r>
              <a:rPr sz="1200" spc="-5" dirty="0">
                <a:latin typeface="Times New Roman"/>
                <a:cs typeface="Times New Roman"/>
              </a:rPr>
              <a:t>device</a:t>
            </a:r>
            <a:r>
              <a:rPr sz="1200" spc="30" dirty="0">
                <a:latin typeface="Times New Roman"/>
                <a:cs typeface="Times New Roman"/>
              </a:rPr>
              <a:t> </a:t>
            </a:r>
            <a:r>
              <a:rPr sz="1200" dirty="0">
                <a:latin typeface="Times New Roman"/>
                <a:cs typeface="Times New Roman"/>
              </a:rPr>
              <a:t>like</a:t>
            </a:r>
            <a:r>
              <a:rPr sz="1200" spc="30" dirty="0">
                <a:latin typeface="Times New Roman"/>
                <a:cs typeface="Times New Roman"/>
              </a:rPr>
              <a:t> </a:t>
            </a:r>
            <a:r>
              <a:rPr sz="1200" spc="-5" dirty="0">
                <a:latin typeface="Times New Roman"/>
                <a:cs typeface="Times New Roman"/>
              </a:rPr>
              <a:t>a</a:t>
            </a:r>
            <a:r>
              <a:rPr sz="1200" spc="45" dirty="0">
                <a:latin typeface="Times New Roman"/>
                <a:cs typeface="Times New Roman"/>
              </a:rPr>
              <a:t> </a:t>
            </a:r>
            <a:r>
              <a:rPr sz="1200" spc="-5" dirty="0">
                <a:latin typeface="Times New Roman"/>
                <a:cs typeface="Times New Roman"/>
              </a:rPr>
              <a:t>switch</a:t>
            </a:r>
            <a:r>
              <a:rPr sz="1200" spc="45" dirty="0">
                <a:latin typeface="Times New Roman"/>
                <a:cs typeface="Times New Roman"/>
              </a:rPr>
              <a:t> </a:t>
            </a:r>
            <a:r>
              <a:rPr sz="1200" spc="-5" dirty="0">
                <a:latin typeface="Times New Roman"/>
                <a:cs typeface="Times New Roman"/>
              </a:rPr>
              <a:t>that</a:t>
            </a:r>
            <a:r>
              <a:rPr sz="1200" spc="45" dirty="0">
                <a:latin typeface="Times New Roman"/>
                <a:cs typeface="Times New Roman"/>
              </a:rPr>
              <a:t> </a:t>
            </a:r>
            <a:r>
              <a:rPr sz="1200" spc="-5" dirty="0">
                <a:latin typeface="Times New Roman"/>
                <a:cs typeface="Times New Roman"/>
              </a:rPr>
              <a:t>routes</a:t>
            </a:r>
            <a:r>
              <a:rPr sz="1200" spc="45" dirty="0">
                <a:latin typeface="Times New Roman"/>
                <a:cs typeface="Times New Roman"/>
              </a:rPr>
              <a:t> </a:t>
            </a:r>
            <a:r>
              <a:rPr sz="1200" spc="-5" dirty="0">
                <a:latin typeface="Times New Roman"/>
                <a:cs typeface="Times New Roman"/>
              </a:rPr>
              <a:t>data</a:t>
            </a:r>
            <a:r>
              <a:rPr sz="1200" spc="50" dirty="0">
                <a:latin typeface="Times New Roman"/>
                <a:cs typeface="Times New Roman"/>
              </a:rPr>
              <a:t> </a:t>
            </a:r>
            <a:r>
              <a:rPr sz="1200" spc="-5" dirty="0">
                <a:latin typeface="Times New Roman"/>
                <a:cs typeface="Times New Roman"/>
              </a:rPr>
              <a:t>packets</a:t>
            </a:r>
            <a:r>
              <a:rPr sz="1200" spc="45" dirty="0">
                <a:latin typeface="Times New Roman"/>
                <a:cs typeface="Times New Roman"/>
              </a:rPr>
              <a:t> </a:t>
            </a:r>
            <a:r>
              <a:rPr sz="1200" spc="-5" dirty="0">
                <a:latin typeface="Times New Roman"/>
                <a:cs typeface="Times New Roman"/>
              </a:rPr>
              <a:t>based</a:t>
            </a:r>
            <a:r>
              <a:rPr sz="1200" spc="45" dirty="0">
                <a:latin typeface="Times New Roman"/>
                <a:cs typeface="Times New Roman"/>
              </a:rPr>
              <a:t> </a:t>
            </a:r>
            <a:r>
              <a:rPr sz="1200" spc="-5" dirty="0">
                <a:latin typeface="Times New Roman"/>
                <a:cs typeface="Times New Roman"/>
              </a:rPr>
              <a:t>on</a:t>
            </a:r>
            <a:r>
              <a:rPr sz="1200" spc="45" dirty="0">
                <a:latin typeface="Times New Roman"/>
                <a:cs typeface="Times New Roman"/>
              </a:rPr>
              <a:t> </a:t>
            </a:r>
            <a:r>
              <a:rPr sz="1200" spc="-5" dirty="0">
                <a:latin typeface="Times New Roman"/>
                <a:cs typeface="Times New Roman"/>
              </a:rPr>
              <a:t>their</a:t>
            </a:r>
            <a:r>
              <a:rPr sz="1200" spc="45" dirty="0">
                <a:latin typeface="Times New Roman"/>
                <a:cs typeface="Times New Roman"/>
              </a:rPr>
              <a:t> </a:t>
            </a:r>
            <a:r>
              <a:rPr sz="1200" spc="-5" dirty="0">
                <a:latin typeface="Times New Roman"/>
                <a:cs typeface="Times New Roman"/>
              </a:rPr>
              <a:t>IP</a:t>
            </a:r>
            <a:r>
              <a:rPr sz="1200" spc="55" dirty="0">
                <a:latin typeface="Times New Roman"/>
                <a:cs typeface="Times New Roman"/>
              </a:rPr>
              <a:t> </a:t>
            </a:r>
            <a:r>
              <a:rPr sz="1200" spc="-5" dirty="0">
                <a:latin typeface="Times New Roman"/>
                <a:cs typeface="Times New Roman"/>
              </a:rPr>
              <a:t>addresses.</a:t>
            </a:r>
            <a:r>
              <a:rPr sz="1200" spc="45" dirty="0">
                <a:latin typeface="Times New Roman"/>
                <a:cs typeface="Times New Roman"/>
              </a:rPr>
              <a:t> </a:t>
            </a:r>
            <a:r>
              <a:rPr sz="1200" spc="-5" dirty="0">
                <a:latin typeface="Times New Roman"/>
                <a:cs typeface="Times New Roman"/>
              </a:rPr>
              <a:t>The</a:t>
            </a:r>
            <a:r>
              <a:rPr sz="1200" spc="30" dirty="0">
                <a:latin typeface="Times New Roman"/>
                <a:cs typeface="Times New Roman"/>
              </a:rPr>
              <a:t> </a:t>
            </a:r>
            <a:r>
              <a:rPr sz="1200" spc="-5" dirty="0">
                <a:latin typeface="Times New Roman"/>
                <a:cs typeface="Times New Roman"/>
              </a:rPr>
              <a:t>router </a:t>
            </a:r>
            <a:r>
              <a:rPr sz="1200" spc="-290" dirty="0">
                <a:latin typeface="Times New Roman"/>
                <a:cs typeface="Times New Roman"/>
              </a:rPr>
              <a:t> </a:t>
            </a:r>
            <a:r>
              <a:rPr sz="1200" spc="-5" dirty="0">
                <a:latin typeface="Times New Roman"/>
                <a:cs typeface="Times New Roman"/>
              </a:rPr>
              <a:t>is</a:t>
            </a:r>
            <a:r>
              <a:rPr sz="1200" spc="-10" dirty="0">
                <a:latin typeface="Times New Roman"/>
                <a:cs typeface="Times New Roman"/>
              </a:rPr>
              <a:t> </a:t>
            </a:r>
            <a:r>
              <a:rPr sz="1200" spc="-5" dirty="0">
                <a:latin typeface="Times New Roman"/>
                <a:cs typeface="Times New Roman"/>
              </a:rPr>
              <a:t>mainly</a:t>
            </a:r>
            <a:r>
              <a:rPr sz="1200" spc="-10" dirty="0">
                <a:latin typeface="Times New Roman"/>
                <a:cs typeface="Times New Roman"/>
              </a:rPr>
              <a:t> </a:t>
            </a:r>
            <a:r>
              <a:rPr sz="1200" spc="-5" dirty="0">
                <a:latin typeface="Times New Roman"/>
                <a:cs typeface="Times New Roman"/>
              </a:rPr>
              <a:t>a</a:t>
            </a:r>
            <a:r>
              <a:rPr sz="1200" spc="-10" dirty="0">
                <a:latin typeface="Times New Roman"/>
                <a:cs typeface="Times New Roman"/>
              </a:rPr>
              <a:t> </a:t>
            </a:r>
            <a:r>
              <a:rPr sz="1200" spc="-5" dirty="0">
                <a:latin typeface="Times New Roman"/>
                <a:cs typeface="Times New Roman"/>
              </a:rPr>
              <a:t>Network</a:t>
            </a:r>
            <a:r>
              <a:rPr sz="1200" spc="-10" dirty="0">
                <a:latin typeface="Times New Roman"/>
                <a:cs typeface="Times New Roman"/>
              </a:rPr>
              <a:t> </a:t>
            </a:r>
            <a:r>
              <a:rPr sz="1200" spc="-5" dirty="0">
                <a:latin typeface="Times New Roman"/>
                <a:cs typeface="Times New Roman"/>
              </a:rPr>
              <a:t>Layer</a:t>
            </a:r>
            <a:r>
              <a:rPr sz="1200" spc="-10" dirty="0">
                <a:latin typeface="Times New Roman"/>
                <a:cs typeface="Times New Roman"/>
              </a:rPr>
              <a:t> </a:t>
            </a:r>
            <a:r>
              <a:rPr sz="1200" spc="-5" dirty="0">
                <a:latin typeface="Times New Roman"/>
                <a:cs typeface="Times New Roman"/>
              </a:rPr>
              <a:t>device.</a:t>
            </a:r>
            <a:r>
              <a:rPr sz="1200" spc="-10" dirty="0">
                <a:latin typeface="Times New Roman"/>
                <a:cs typeface="Times New Roman"/>
              </a:rPr>
              <a:t> </a:t>
            </a:r>
            <a:r>
              <a:rPr sz="1200" dirty="0">
                <a:latin typeface="Times New Roman"/>
                <a:cs typeface="Times New Roman"/>
              </a:rPr>
              <a:t>Routers</a:t>
            </a:r>
            <a:r>
              <a:rPr sz="1200" spc="-20" dirty="0">
                <a:latin typeface="Times New Roman"/>
                <a:cs typeface="Times New Roman"/>
              </a:rPr>
              <a:t> </a:t>
            </a:r>
            <a:r>
              <a:rPr sz="1200" dirty="0">
                <a:latin typeface="Times New Roman"/>
                <a:cs typeface="Times New Roman"/>
              </a:rPr>
              <a:t>normally</a:t>
            </a:r>
            <a:r>
              <a:rPr sz="1200" spc="-10" dirty="0">
                <a:latin typeface="Times New Roman"/>
                <a:cs typeface="Times New Roman"/>
              </a:rPr>
              <a:t> </a:t>
            </a:r>
            <a:r>
              <a:rPr sz="1200" spc="-5" dirty="0">
                <a:latin typeface="Times New Roman"/>
                <a:cs typeface="Times New Roman"/>
              </a:rPr>
              <a:t>connect</a:t>
            </a:r>
            <a:r>
              <a:rPr sz="1200" spc="-10" dirty="0">
                <a:latin typeface="Times New Roman"/>
                <a:cs typeface="Times New Roman"/>
              </a:rPr>
              <a:t> </a:t>
            </a:r>
            <a:r>
              <a:rPr sz="1200" spc="-5" dirty="0">
                <a:latin typeface="Times New Roman"/>
                <a:cs typeface="Times New Roman"/>
              </a:rPr>
              <a:t>LANs</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spc="-5" dirty="0">
                <a:latin typeface="Times New Roman"/>
                <a:cs typeface="Times New Roman"/>
              </a:rPr>
              <a:t>WANs</a:t>
            </a:r>
            <a:r>
              <a:rPr sz="1200" spc="-10" dirty="0">
                <a:latin typeface="Times New Roman"/>
                <a:cs typeface="Times New Roman"/>
              </a:rPr>
              <a:t> </a:t>
            </a:r>
            <a:r>
              <a:rPr sz="1200" spc="-5" dirty="0">
                <a:latin typeface="Times New Roman"/>
                <a:cs typeface="Times New Roman"/>
              </a:rPr>
              <a:t>together</a:t>
            </a:r>
            <a:r>
              <a:rPr sz="1200" spc="-2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have </a:t>
            </a:r>
            <a:r>
              <a:rPr sz="1200" spc="-290" dirty="0">
                <a:latin typeface="Times New Roman"/>
                <a:cs typeface="Times New Roman"/>
              </a:rPr>
              <a:t> </a:t>
            </a:r>
            <a:r>
              <a:rPr sz="1200" spc="-5" dirty="0">
                <a:latin typeface="Times New Roman"/>
                <a:cs typeface="Times New Roman"/>
              </a:rPr>
              <a:t>a dynamically updating routing table based on which they make decisions </a:t>
            </a:r>
            <a:r>
              <a:rPr sz="1200" dirty="0">
                <a:latin typeface="Times New Roman"/>
                <a:cs typeface="Times New Roman"/>
              </a:rPr>
              <a:t>on </a:t>
            </a:r>
            <a:r>
              <a:rPr sz="1200" spc="-5" dirty="0">
                <a:latin typeface="Times New Roman"/>
                <a:cs typeface="Times New Roman"/>
              </a:rPr>
              <a:t>routing the data </a:t>
            </a:r>
            <a:r>
              <a:rPr sz="1200" dirty="0">
                <a:latin typeface="Times New Roman"/>
                <a:cs typeface="Times New Roman"/>
              </a:rPr>
              <a:t> </a:t>
            </a:r>
            <a:r>
              <a:rPr sz="1200" spc="-5" dirty="0">
                <a:latin typeface="Times New Roman"/>
                <a:cs typeface="Times New Roman"/>
              </a:rPr>
              <a:t>packets. </a:t>
            </a:r>
            <a:r>
              <a:rPr sz="1200" dirty="0">
                <a:latin typeface="Times New Roman"/>
                <a:cs typeface="Times New Roman"/>
              </a:rPr>
              <a:t>Router</a:t>
            </a:r>
            <a:r>
              <a:rPr sz="1200" spc="-15" dirty="0">
                <a:latin typeface="Times New Roman"/>
                <a:cs typeface="Times New Roman"/>
              </a:rPr>
              <a:t> </a:t>
            </a:r>
            <a:r>
              <a:rPr sz="1200" dirty="0">
                <a:latin typeface="Times New Roman"/>
                <a:cs typeface="Times New Roman"/>
              </a:rPr>
              <a:t>divides</a:t>
            </a:r>
            <a:r>
              <a:rPr sz="1200" spc="-15" dirty="0">
                <a:latin typeface="Times New Roman"/>
                <a:cs typeface="Times New Roman"/>
              </a:rPr>
              <a:t> </a:t>
            </a:r>
            <a:r>
              <a:rPr sz="1200" spc="-5" dirty="0">
                <a:latin typeface="Times New Roman"/>
                <a:cs typeface="Times New Roman"/>
              </a:rPr>
              <a:t>broadcast</a:t>
            </a:r>
            <a:r>
              <a:rPr sz="1200" spc="10" dirty="0">
                <a:latin typeface="Times New Roman"/>
                <a:cs typeface="Times New Roman"/>
              </a:rPr>
              <a:t> </a:t>
            </a:r>
            <a:r>
              <a:rPr sz="1200" spc="-5" dirty="0">
                <a:latin typeface="Times New Roman"/>
                <a:cs typeface="Times New Roman"/>
              </a:rPr>
              <a:t>domains</a:t>
            </a:r>
            <a:r>
              <a:rPr sz="1200" spc="10" dirty="0">
                <a:latin typeface="Times New Roman"/>
                <a:cs typeface="Times New Roman"/>
              </a:rPr>
              <a:t> </a:t>
            </a:r>
            <a:r>
              <a:rPr sz="1200" spc="-5" dirty="0">
                <a:latin typeface="Times New Roman"/>
                <a:cs typeface="Times New Roman"/>
              </a:rPr>
              <a:t>of</a:t>
            </a:r>
            <a:r>
              <a:rPr sz="1200" spc="-15" dirty="0">
                <a:latin typeface="Times New Roman"/>
                <a:cs typeface="Times New Roman"/>
              </a:rPr>
              <a:t> </a:t>
            </a:r>
            <a:r>
              <a:rPr sz="1200" dirty="0">
                <a:latin typeface="Times New Roman"/>
                <a:cs typeface="Times New Roman"/>
              </a:rPr>
              <a:t>hosts</a:t>
            </a:r>
            <a:r>
              <a:rPr sz="1200" spc="10" dirty="0">
                <a:latin typeface="Times New Roman"/>
                <a:cs typeface="Times New Roman"/>
              </a:rPr>
              <a:t> </a:t>
            </a:r>
            <a:r>
              <a:rPr sz="1200" spc="-5" dirty="0">
                <a:latin typeface="Times New Roman"/>
                <a:cs typeface="Times New Roman"/>
              </a:rPr>
              <a:t>connected</a:t>
            </a:r>
            <a:r>
              <a:rPr sz="1200" spc="-15" dirty="0">
                <a:latin typeface="Times New Roman"/>
                <a:cs typeface="Times New Roman"/>
              </a:rPr>
              <a:t> </a:t>
            </a:r>
            <a:r>
              <a:rPr sz="1200" dirty="0">
                <a:latin typeface="Times New Roman"/>
                <a:cs typeface="Times New Roman"/>
              </a:rPr>
              <a:t>through</a:t>
            </a:r>
            <a:r>
              <a:rPr sz="1200" spc="-15" dirty="0">
                <a:latin typeface="Times New Roman"/>
                <a:cs typeface="Times New Roman"/>
              </a:rPr>
              <a:t> </a:t>
            </a:r>
            <a:r>
              <a:rPr sz="1200" dirty="0">
                <a:latin typeface="Times New Roman"/>
                <a:cs typeface="Times New Roman"/>
              </a:rPr>
              <a:t>it.</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indent="-228600" algn="just">
              <a:lnSpc>
                <a:spcPct val="100000"/>
              </a:lnSpc>
              <a:spcBef>
                <a:spcPts val="5"/>
              </a:spcBef>
              <a:buChar char="●"/>
              <a:tabLst>
                <a:tab pos="241300" algn="l"/>
              </a:tabLst>
            </a:pPr>
            <a:r>
              <a:rPr sz="1300" spc="-5" dirty="0">
                <a:latin typeface="Times New Roman"/>
                <a:cs typeface="Times New Roman"/>
              </a:rPr>
              <a:t>Switch</a:t>
            </a:r>
            <a:endParaRPr sz="1300">
              <a:latin typeface="Times New Roman"/>
              <a:cs typeface="Times New Roman"/>
            </a:endParaRPr>
          </a:p>
          <a:p>
            <a:pPr marL="127000" marR="6350" algn="just">
              <a:lnSpc>
                <a:spcPts val="1380"/>
              </a:lnSpc>
              <a:spcBef>
                <a:spcPts val="530"/>
              </a:spcBef>
            </a:pPr>
            <a:r>
              <a:rPr sz="1200" spc="-5" dirty="0">
                <a:solidFill>
                  <a:srgbClr val="1F2121"/>
                </a:solidFill>
                <a:latin typeface="Times New Roman"/>
                <a:cs typeface="Times New Roman"/>
              </a:rPr>
              <a:t>A network switch (also called switching hub, </a:t>
            </a:r>
            <a:r>
              <a:rPr sz="1200" dirty="0">
                <a:solidFill>
                  <a:srgbClr val="1F2121"/>
                </a:solidFill>
                <a:latin typeface="Times New Roman"/>
                <a:cs typeface="Times New Roman"/>
              </a:rPr>
              <a:t>bridging </a:t>
            </a:r>
            <a:r>
              <a:rPr sz="1200" spc="-5" dirty="0">
                <a:solidFill>
                  <a:srgbClr val="1F2121"/>
                </a:solidFill>
                <a:latin typeface="Times New Roman"/>
                <a:cs typeface="Times New Roman"/>
              </a:rPr>
              <a:t>hub, officially MAC bridge is networking </a:t>
            </a:r>
            <a:r>
              <a:rPr sz="1200" dirty="0">
                <a:solidFill>
                  <a:srgbClr val="1F2121"/>
                </a:solidFill>
                <a:latin typeface="Times New Roman"/>
                <a:cs typeface="Times New Roman"/>
              </a:rPr>
              <a:t> </a:t>
            </a:r>
            <a:r>
              <a:rPr sz="1200" spc="-5" dirty="0">
                <a:solidFill>
                  <a:srgbClr val="1F2121"/>
                </a:solidFill>
                <a:latin typeface="Times New Roman"/>
                <a:cs typeface="Times New Roman"/>
              </a:rPr>
              <a:t>hardware </a:t>
            </a:r>
            <a:r>
              <a:rPr sz="1200" dirty="0">
                <a:solidFill>
                  <a:srgbClr val="1F2121"/>
                </a:solidFill>
                <a:latin typeface="Times New Roman"/>
                <a:cs typeface="Times New Roman"/>
              </a:rPr>
              <a:t>that </a:t>
            </a:r>
            <a:r>
              <a:rPr sz="1200" spc="-5" dirty="0">
                <a:solidFill>
                  <a:srgbClr val="1F2121"/>
                </a:solidFill>
                <a:latin typeface="Times New Roman"/>
                <a:cs typeface="Times New Roman"/>
              </a:rPr>
              <a:t>connects </a:t>
            </a:r>
            <a:r>
              <a:rPr sz="1200" dirty="0">
                <a:solidFill>
                  <a:srgbClr val="1F2121"/>
                </a:solidFill>
                <a:latin typeface="Times New Roman"/>
                <a:cs typeface="Times New Roman"/>
              </a:rPr>
              <a:t>devices </a:t>
            </a:r>
            <a:r>
              <a:rPr sz="1200" spc="-5" dirty="0">
                <a:solidFill>
                  <a:srgbClr val="1F2121"/>
                </a:solidFill>
                <a:latin typeface="Times New Roman"/>
                <a:cs typeface="Times New Roman"/>
              </a:rPr>
              <a:t>on a computer network by using packet switching to receive </a:t>
            </a:r>
            <a:r>
              <a:rPr sz="1200" dirty="0">
                <a:solidFill>
                  <a:srgbClr val="1F2121"/>
                </a:solidFill>
                <a:latin typeface="Times New Roman"/>
                <a:cs typeface="Times New Roman"/>
              </a:rPr>
              <a:t>and </a:t>
            </a:r>
            <a:r>
              <a:rPr sz="1200" spc="5" dirty="0">
                <a:solidFill>
                  <a:srgbClr val="1F2121"/>
                </a:solidFill>
                <a:latin typeface="Times New Roman"/>
                <a:cs typeface="Times New Roman"/>
              </a:rPr>
              <a:t> </a:t>
            </a:r>
            <a:r>
              <a:rPr sz="1200" spc="-5" dirty="0">
                <a:solidFill>
                  <a:srgbClr val="1F2121"/>
                </a:solidFill>
                <a:latin typeface="Times New Roman"/>
                <a:cs typeface="Times New Roman"/>
              </a:rPr>
              <a:t>forward data to the destination device. A network switch is a multiport network bridge that uses </a:t>
            </a:r>
            <a:r>
              <a:rPr sz="1200" dirty="0">
                <a:solidFill>
                  <a:srgbClr val="1F2121"/>
                </a:solidFill>
                <a:latin typeface="Times New Roman"/>
                <a:cs typeface="Times New Roman"/>
              </a:rPr>
              <a:t> </a:t>
            </a:r>
            <a:r>
              <a:rPr sz="1200" spc="-5" dirty="0">
                <a:solidFill>
                  <a:srgbClr val="1F2121"/>
                </a:solidFill>
                <a:latin typeface="Times New Roman"/>
                <a:cs typeface="Times New Roman"/>
              </a:rPr>
              <a:t>MAC addresses to </a:t>
            </a:r>
            <a:r>
              <a:rPr sz="1200" dirty="0">
                <a:solidFill>
                  <a:srgbClr val="1F2121"/>
                </a:solidFill>
                <a:latin typeface="Times New Roman"/>
                <a:cs typeface="Times New Roman"/>
              </a:rPr>
              <a:t>forward </a:t>
            </a:r>
            <a:r>
              <a:rPr sz="1200" spc="-5" dirty="0">
                <a:solidFill>
                  <a:srgbClr val="1F2121"/>
                </a:solidFill>
                <a:latin typeface="Times New Roman"/>
                <a:cs typeface="Times New Roman"/>
              </a:rPr>
              <a:t>data at </a:t>
            </a:r>
            <a:r>
              <a:rPr sz="1200" dirty="0">
                <a:solidFill>
                  <a:srgbClr val="1F2121"/>
                </a:solidFill>
                <a:latin typeface="Times New Roman"/>
                <a:cs typeface="Times New Roman"/>
              </a:rPr>
              <a:t>the </a:t>
            </a:r>
            <a:r>
              <a:rPr sz="1200" spc="-5" dirty="0">
                <a:solidFill>
                  <a:srgbClr val="1F2121"/>
                </a:solidFill>
                <a:latin typeface="Times New Roman"/>
                <a:cs typeface="Times New Roman"/>
              </a:rPr>
              <a:t>data </a:t>
            </a:r>
            <a:r>
              <a:rPr sz="1200" dirty="0">
                <a:solidFill>
                  <a:srgbClr val="1F2121"/>
                </a:solidFill>
                <a:latin typeface="Times New Roman"/>
                <a:cs typeface="Times New Roman"/>
              </a:rPr>
              <a:t>link layer </a:t>
            </a:r>
            <a:r>
              <a:rPr sz="1200" spc="-5" dirty="0">
                <a:solidFill>
                  <a:srgbClr val="1F2121"/>
                </a:solidFill>
                <a:latin typeface="Times New Roman"/>
                <a:cs typeface="Times New Roman"/>
              </a:rPr>
              <a:t>(layer 2) of the OSI model. Some switches </a:t>
            </a:r>
            <a:r>
              <a:rPr sz="1200" dirty="0">
                <a:solidFill>
                  <a:srgbClr val="1F2121"/>
                </a:solidFill>
                <a:latin typeface="Times New Roman"/>
                <a:cs typeface="Times New Roman"/>
              </a:rPr>
              <a:t> </a:t>
            </a:r>
            <a:r>
              <a:rPr sz="1200" spc="-5" dirty="0">
                <a:solidFill>
                  <a:srgbClr val="1F2121"/>
                </a:solidFill>
                <a:latin typeface="Times New Roman"/>
                <a:cs typeface="Times New Roman"/>
              </a:rPr>
              <a:t>can</a:t>
            </a:r>
            <a:r>
              <a:rPr sz="1200" dirty="0">
                <a:solidFill>
                  <a:srgbClr val="1F2121"/>
                </a:solidFill>
                <a:latin typeface="Times New Roman"/>
                <a:cs typeface="Times New Roman"/>
              </a:rPr>
              <a:t> also</a:t>
            </a:r>
            <a:r>
              <a:rPr sz="1200" spc="5" dirty="0">
                <a:solidFill>
                  <a:srgbClr val="1F2121"/>
                </a:solidFill>
                <a:latin typeface="Times New Roman"/>
                <a:cs typeface="Times New Roman"/>
              </a:rPr>
              <a:t> </a:t>
            </a:r>
            <a:r>
              <a:rPr sz="1200" spc="-5" dirty="0">
                <a:solidFill>
                  <a:srgbClr val="1F2121"/>
                </a:solidFill>
                <a:latin typeface="Times New Roman"/>
                <a:cs typeface="Times New Roman"/>
              </a:rPr>
              <a:t>forward</a:t>
            </a:r>
            <a:r>
              <a:rPr sz="1200" dirty="0">
                <a:solidFill>
                  <a:srgbClr val="1F2121"/>
                </a:solidFill>
                <a:latin typeface="Times New Roman"/>
                <a:cs typeface="Times New Roman"/>
              </a:rPr>
              <a:t> </a:t>
            </a:r>
            <a:r>
              <a:rPr sz="1200" spc="-5" dirty="0">
                <a:solidFill>
                  <a:srgbClr val="1F2121"/>
                </a:solidFill>
                <a:latin typeface="Times New Roman"/>
                <a:cs typeface="Times New Roman"/>
              </a:rPr>
              <a:t>data</a:t>
            </a:r>
            <a:r>
              <a:rPr sz="1200" dirty="0">
                <a:solidFill>
                  <a:srgbClr val="1F2121"/>
                </a:solidFill>
                <a:latin typeface="Times New Roman"/>
                <a:cs typeface="Times New Roman"/>
              </a:rPr>
              <a:t> </a:t>
            </a:r>
            <a:r>
              <a:rPr sz="1200" spc="-5" dirty="0">
                <a:solidFill>
                  <a:srgbClr val="1F2121"/>
                </a:solidFill>
                <a:latin typeface="Times New Roman"/>
                <a:cs typeface="Times New Roman"/>
              </a:rPr>
              <a:t>at</a:t>
            </a:r>
            <a:r>
              <a:rPr sz="1200" dirty="0">
                <a:solidFill>
                  <a:srgbClr val="1F2121"/>
                </a:solidFill>
                <a:latin typeface="Times New Roman"/>
                <a:cs typeface="Times New Roman"/>
              </a:rPr>
              <a:t> </a:t>
            </a:r>
            <a:r>
              <a:rPr sz="1200" spc="-5" dirty="0">
                <a:solidFill>
                  <a:srgbClr val="1F2121"/>
                </a:solidFill>
                <a:latin typeface="Times New Roman"/>
                <a:cs typeface="Times New Roman"/>
              </a:rPr>
              <a:t>the</a:t>
            </a:r>
            <a:r>
              <a:rPr sz="1200" dirty="0">
                <a:solidFill>
                  <a:srgbClr val="1F2121"/>
                </a:solidFill>
                <a:latin typeface="Times New Roman"/>
                <a:cs typeface="Times New Roman"/>
              </a:rPr>
              <a:t> </a:t>
            </a:r>
            <a:r>
              <a:rPr sz="1200" spc="-5" dirty="0">
                <a:solidFill>
                  <a:srgbClr val="1F2121"/>
                </a:solidFill>
                <a:latin typeface="Times New Roman"/>
                <a:cs typeface="Times New Roman"/>
              </a:rPr>
              <a:t>network</a:t>
            </a:r>
            <a:r>
              <a:rPr sz="1200" dirty="0">
                <a:solidFill>
                  <a:srgbClr val="1F2121"/>
                </a:solidFill>
                <a:latin typeface="Times New Roman"/>
                <a:cs typeface="Times New Roman"/>
              </a:rPr>
              <a:t> layer</a:t>
            </a:r>
            <a:r>
              <a:rPr sz="1200" spc="5" dirty="0">
                <a:solidFill>
                  <a:srgbClr val="1F2121"/>
                </a:solidFill>
                <a:latin typeface="Times New Roman"/>
                <a:cs typeface="Times New Roman"/>
              </a:rPr>
              <a:t> </a:t>
            </a:r>
            <a:r>
              <a:rPr sz="1200" dirty="0">
                <a:solidFill>
                  <a:srgbClr val="1F2121"/>
                </a:solidFill>
                <a:latin typeface="Times New Roman"/>
                <a:cs typeface="Times New Roman"/>
              </a:rPr>
              <a:t>(layer</a:t>
            </a:r>
            <a:r>
              <a:rPr sz="1200" spc="5" dirty="0">
                <a:solidFill>
                  <a:srgbClr val="1F2121"/>
                </a:solidFill>
                <a:latin typeface="Times New Roman"/>
                <a:cs typeface="Times New Roman"/>
              </a:rPr>
              <a:t> </a:t>
            </a:r>
            <a:r>
              <a:rPr sz="1200" spc="-5" dirty="0">
                <a:solidFill>
                  <a:srgbClr val="1F2121"/>
                </a:solidFill>
                <a:latin typeface="Times New Roman"/>
                <a:cs typeface="Times New Roman"/>
              </a:rPr>
              <a:t>3)</a:t>
            </a:r>
            <a:r>
              <a:rPr sz="1200" dirty="0">
                <a:solidFill>
                  <a:srgbClr val="1F2121"/>
                </a:solidFill>
                <a:latin typeface="Times New Roman"/>
                <a:cs typeface="Times New Roman"/>
              </a:rPr>
              <a:t> </a:t>
            </a:r>
            <a:r>
              <a:rPr sz="1200" spc="-5" dirty="0">
                <a:solidFill>
                  <a:srgbClr val="1F2121"/>
                </a:solidFill>
                <a:latin typeface="Times New Roman"/>
                <a:cs typeface="Times New Roman"/>
              </a:rPr>
              <a:t>by</a:t>
            </a:r>
            <a:r>
              <a:rPr sz="1200" dirty="0">
                <a:solidFill>
                  <a:srgbClr val="1F2121"/>
                </a:solidFill>
                <a:latin typeface="Times New Roman"/>
                <a:cs typeface="Times New Roman"/>
              </a:rPr>
              <a:t> </a:t>
            </a:r>
            <a:r>
              <a:rPr sz="1200" spc="-5" dirty="0">
                <a:solidFill>
                  <a:srgbClr val="1F2121"/>
                </a:solidFill>
                <a:latin typeface="Times New Roman"/>
                <a:cs typeface="Times New Roman"/>
              </a:rPr>
              <a:t>additionally</a:t>
            </a:r>
            <a:r>
              <a:rPr sz="1200" dirty="0">
                <a:solidFill>
                  <a:srgbClr val="1F2121"/>
                </a:solidFill>
                <a:latin typeface="Times New Roman"/>
                <a:cs typeface="Times New Roman"/>
              </a:rPr>
              <a:t> </a:t>
            </a:r>
            <a:r>
              <a:rPr sz="1200" spc="-5" dirty="0">
                <a:solidFill>
                  <a:srgbClr val="1F2121"/>
                </a:solidFill>
                <a:latin typeface="Times New Roman"/>
                <a:cs typeface="Times New Roman"/>
              </a:rPr>
              <a:t>incorporating</a:t>
            </a:r>
            <a:r>
              <a:rPr sz="1200" dirty="0">
                <a:solidFill>
                  <a:srgbClr val="1F2121"/>
                </a:solidFill>
                <a:latin typeface="Times New Roman"/>
                <a:cs typeface="Times New Roman"/>
              </a:rPr>
              <a:t> </a:t>
            </a:r>
            <a:r>
              <a:rPr sz="1200" spc="-5" dirty="0">
                <a:solidFill>
                  <a:srgbClr val="1F2121"/>
                </a:solidFill>
                <a:latin typeface="Times New Roman"/>
                <a:cs typeface="Times New Roman"/>
              </a:rPr>
              <a:t>routing </a:t>
            </a:r>
            <a:r>
              <a:rPr sz="1200" dirty="0">
                <a:solidFill>
                  <a:srgbClr val="1F2121"/>
                </a:solidFill>
                <a:latin typeface="Times New Roman"/>
                <a:cs typeface="Times New Roman"/>
              </a:rPr>
              <a:t> </a:t>
            </a:r>
            <a:r>
              <a:rPr sz="1200" spc="-5" dirty="0">
                <a:solidFill>
                  <a:srgbClr val="1F2121"/>
                </a:solidFill>
                <a:latin typeface="Times New Roman"/>
                <a:cs typeface="Times New Roman"/>
              </a:rPr>
              <a:t>functionality.</a:t>
            </a:r>
            <a:r>
              <a:rPr sz="1200" dirty="0">
                <a:solidFill>
                  <a:srgbClr val="1F2121"/>
                </a:solidFill>
                <a:latin typeface="Times New Roman"/>
                <a:cs typeface="Times New Roman"/>
              </a:rPr>
              <a:t> </a:t>
            </a:r>
            <a:r>
              <a:rPr sz="1200" spc="-5" dirty="0">
                <a:solidFill>
                  <a:srgbClr val="1F2121"/>
                </a:solidFill>
                <a:latin typeface="Times New Roman"/>
                <a:cs typeface="Times New Roman"/>
              </a:rPr>
              <a:t>Such</a:t>
            </a:r>
            <a:r>
              <a:rPr sz="1200" dirty="0">
                <a:solidFill>
                  <a:srgbClr val="1F2121"/>
                </a:solidFill>
                <a:latin typeface="Times New Roman"/>
                <a:cs typeface="Times New Roman"/>
              </a:rPr>
              <a:t> </a:t>
            </a:r>
            <a:r>
              <a:rPr sz="1200" spc="-5" dirty="0">
                <a:solidFill>
                  <a:srgbClr val="1F2121"/>
                </a:solidFill>
                <a:latin typeface="Times New Roman"/>
                <a:cs typeface="Times New Roman"/>
              </a:rPr>
              <a:t>switches are</a:t>
            </a:r>
            <a:r>
              <a:rPr sz="1200" dirty="0">
                <a:solidFill>
                  <a:srgbClr val="1F2121"/>
                </a:solidFill>
                <a:latin typeface="Times New Roman"/>
                <a:cs typeface="Times New Roman"/>
              </a:rPr>
              <a:t> </a:t>
            </a:r>
            <a:r>
              <a:rPr sz="1200" spc="-5" dirty="0">
                <a:solidFill>
                  <a:srgbClr val="1F2121"/>
                </a:solidFill>
                <a:latin typeface="Times New Roman"/>
                <a:cs typeface="Times New Roman"/>
              </a:rPr>
              <a:t>commonly</a:t>
            </a:r>
            <a:r>
              <a:rPr sz="1200" spc="20" dirty="0">
                <a:solidFill>
                  <a:srgbClr val="1F2121"/>
                </a:solidFill>
                <a:latin typeface="Times New Roman"/>
                <a:cs typeface="Times New Roman"/>
              </a:rPr>
              <a:t> </a:t>
            </a:r>
            <a:r>
              <a:rPr sz="1200" spc="-5" dirty="0">
                <a:solidFill>
                  <a:srgbClr val="1F2121"/>
                </a:solidFill>
                <a:latin typeface="Times New Roman"/>
                <a:cs typeface="Times New Roman"/>
              </a:rPr>
              <a:t>known</a:t>
            </a:r>
            <a:r>
              <a:rPr sz="1200" spc="-10" dirty="0">
                <a:solidFill>
                  <a:srgbClr val="1F2121"/>
                </a:solidFill>
                <a:latin typeface="Times New Roman"/>
                <a:cs typeface="Times New Roman"/>
              </a:rPr>
              <a:t> </a:t>
            </a:r>
            <a:r>
              <a:rPr sz="1200" spc="-5" dirty="0">
                <a:solidFill>
                  <a:srgbClr val="1F2121"/>
                </a:solidFill>
                <a:latin typeface="Times New Roman"/>
                <a:cs typeface="Times New Roman"/>
              </a:rPr>
              <a:t>as</a:t>
            </a:r>
            <a:r>
              <a:rPr sz="1200" spc="5" dirty="0">
                <a:solidFill>
                  <a:srgbClr val="1F2121"/>
                </a:solidFill>
                <a:latin typeface="Times New Roman"/>
                <a:cs typeface="Times New Roman"/>
              </a:rPr>
              <a:t> </a:t>
            </a:r>
            <a:r>
              <a:rPr sz="1200" spc="-5" dirty="0">
                <a:solidFill>
                  <a:srgbClr val="1F2121"/>
                </a:solidFill>
                <a:latin typeface="Times New Roman"/>
                <a:cs typeface="Times New Roman"/>
              </a:rPr>
              <a:t>layer-3</a:t>
            </a:r>
            <a:r>
              <a:rPr sz="1200" dirty="0">
                <a:solidFill>
                  <a:srgbClr val="1F2121"/>
                </a:solidFill>
                <a:latin typeface="Times New Roman"/>
                <a:cs typeface="Times New Roman"/>
              </a:rPr>
              <a:t> switches</a:t>
            </a:r>
            <a:r>
              <a:rPr sz="1200" spc="-5" dirty="0">
                <a:solidFill>
                  <a:srgbClr val="1F2121"/>
                </a:solidFill>
                <a:latin typeface="Times New Roman"/>
                <a:cs typeface="Times New Roman"/>
              </a:rPr>
              <a:t> or</a:t>
            </a:r>
            <a:r>
              <a:rPr sz="1200" spc="15" dirty="0">
                <a:solidFill>
                  <a:srgbClr val="1F2121"/>
                </a:solidFill>
                <a:latin typeface="Times New Roman"/>
                <a:cs typeface="Times New Roman"/>
              </a:rPr>
              <a:t> </a:t>
            </a:r>
            <a:r>
              <a:rPr sz="1200" dirty="0">
                <a:solidFill>
                  <a:srgbClr val="1F2121"/>
                </a:solidFill>
                <a:latin typeface="Times New Roman"/>
                <a:cs typeface="Times New Roman"/>
              </a:rPr>
              <a:t>multilayer</a:t>
            </a:r>
            <a:r>
              <a:rPr sz="1200" spc="-15" dirty="0">
                <a:solidFill>
                  <a:srgbClr val="1F2121"/>
                </a:solidFill>
                <a:latin typeface="Times New Roman"/>
                <a:cs typeface="Times New Roman"/>
              </a:rPr>
              <a:t> </a:t>
            </a:r>
            <a:r>
              <a:rPr sz="1200" spc="-5" dirty="0">
                <a:solidFill>
                  <a:srgbClr val="1F2121"/>
                </a:solidFill>
                <a:latin typeface="Times New Roman"/>
                <a:cs typeface="Times New Roman"/>
              </a:rPr>
              <a:t>switches.</a:t>
            </a:r>
            <a:endParaRPr sz="1200">
              <a:latin typeface="Times New Roman"/>
              <a:cs typeface="Times New Roman"/>
            </a:endParaRPr>
          </a:p>
        </p:txBody>
      </p:sp>
      <p:sp>
        <p:nvSpPr>
          <p:cNvPr id="3" name="object 3"/>
          <p:cNvSpPr txBox="1"/>
          <p:nvPr/>
        </p:nvSpPr>
        <p:spPr>
          <a:xfrm>
            <a:off x="736600" y="6621583"/>
            <a:ext cx="6149975" cy="2285365"/>
          </a:xfrm>
          <a:prstGeom prst="rect">
            <a:avLst/>
          </a:prstGeom>
        </p:spPr>
        <p:txBody>
          <a:bodyPr vert="horz" wrap="square" lIns="0" tIns="11430" rIns="0" bIns="0" rtlCol="0">
            <a:spAutoFit/>
          </a:bodyPr>
          <a:lstStyle/>
          <a:p>
            <a:pPr marL="292100" indent="-228600">
              <a:lnSpc>
                <a:spcPct val="100000"/>
              </a:lnSpc>
              <a:spcBef>
                <a:spcPts val="90"/>
              </a:spcBef>
              <a:buChar char="●"/>
              <a:tabLst>
                <a:tab pos="291465" algn="l"/>
                <a:tab pos="292100" algn="l"/>
              </a:tabLst>
            </a:pPr>
            <a:r>
              <a:rPr sz="1300" spc="-5" dirty="0">
                <a:latin typeface="Times New Roman"/>
                <a:cs typeface="Times New Roman"/>
              </a:rPr>
              <a:t>Network</a:t>
            </a:r>
            <a:r>
              <a:rPr sz="1300" spc="-35" dirty="0">
                <a:latin typeface="Times New Roman"/>
                <a:cs typeface="Times New Roman"/>
              </a:rPr>
              <a:t> </a:t>
            </a:r>
            <a:r>
              <a:rPr sz="1300" spc="-5" dirty="0">
                <a:latin typeface="Times New Roman"/>
                <a:cs typeface="Times New Roman"/>
              </a:rPr>
              <a:t>Packet</a:t>
            </a:r>
            <a:endParaRPr sz="1300">
              <a:latin typeface="Times New Roman"/>
              <a:cs typeface="Times New Roman"/>
            </a:endParaRPr>
          </a:p>
          <a:p>
            <a:pPr>
              <a:lnSpc>
                <a:spcPct val="100000"/>
              </a:lnSpc>
              <a:spcBef>
                <a:spcPts val="35"/>
              </a:spcBef>
              <a:buFont typeface="Times New Roman"/>
              <a:buChar char="●"/>
            </a:pPr>
            <a:endParaRPr sz="1300">
              <a:latin typeface="Times New Roman"/>
              <a:cs typeface="Times New Roman"/>
            </a:endParaRPr>
          </a:p>
          <a:p>
            <a:pPr marL="177800" marR="30480" algn="just">
              <a:lnSpc>
                <a:spcPts val="1380"/>
              </a:lnSpc>
            </a:pPr>
            <a:r>
              <a:rPr sz="1200" spc="-5" dirty="0">
                <a:latin typeface="Times New Roman"/>
                <a:cs typeface="Times New Roman"/>
              </a:rPr>
              <a:t>A network packet is a formatted unit of data carried by a </a:t>
            </a:r>
            <a:r>
              <a:rPr sz="1200" dirty="0">
                <a:latin typeface="Times New Roman"/>
                <a:cs typeface="Times New Roman"/>
              </a:rPr>
              <a:t>packet-switched </a:t>
            </a:r>
            <a:r>
              <a:rPr sz="1200" spc="-5" dirty="0">
                <a:latin typeface="Times New Roman"/>
                <a:cs typeface="Times New Roman"/>
              </a:rPr>
              <a:t>network. A packet </a:t>
            </a:r>
            <a:r>
              <a:rPr sz="1200" dirty="0">
                <a:latin typeface="Times New Roman"/>
                <a:cs typeface="Times New Roman"/>
              </a:rPr>
              <a:t> </a:t>
            </a:r>
            <a:r>
              <a:rPr sz="1200" spc="-5" dirty="0">
                <a:latin typeface="Times New Roman"/>
                <a:cs typeface="Times New Roman"/>
              </a:rPr>
              <a:t>consists of</a:t>
            </a:r>
            <a:r>
              <a:rPr sz="1200" dirty="0">
                <a:latin typeface="Times New Roman"/>
                <a:cs typeface="Times New Roman"/>
              </a:rPr>
              <a:t> </a:t>
            </a:r>
            <a:r>
              <a:rPr sz="1200" spc="-5" dirty="0">
                <a:latin typeface="Times New Roman"/>
                <a:cs typeface="Times New Roman"/>
              </a:rPr>
              <a:t>control</a:t>
            </a:r>
            <a:r>
              <a:rPr sz="1200" dirty="0">
                <a:latin typeface="Times New Roman"/>
                <a:cs typeface="Times New Roman"/>
              </a:rPr>
              <a:t> </a:t>
            </a:r>
            <a:r>
              <a:rPr sz="1200" spc="-5" dirty="0">
                <a:latin typeface="Times New Roman"/>
                <a:cs typeface="Times New Roman"/>
              </a:rPr>
              <a:t>information</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data,</a:t>
            </a:r>
            <a:r>
              <a:rPr sz="1200" spc="10" dirty="0">
                <a:latin typeface="Times New Roman"/>
                <a:cs typeface="Times New Roman"/>
              </a:rPr>
              <a:t> </a:t>
            </a:r>
            <a:r>
              <a:rPr sz="1200" dirty="0">
                <a:latin typeface="Times New Roman"/>
                <a:cs typeface="Times New Roman"/>
              </a:rPr>
              <a:t>which </a:t>
            </a:r>
            <a:r>
              <a:rPr sz="1200" spc="-5" dirty="0">
                <a:latin typeface="Times New Roman"/>
                <a:cs typeface="Times New Roman"/>
              </a:rPr>
              <a:t>is</a:t>
            </a:r>
            <a:r>
              <a:rPr sz="1200" dirty="0">
                <a:latin typeface="Times New Roman"/>
                <a:cs typeface="Times New Roman"/>
              </a:rPr>
              <a:t> </a:t>
            </a:r>
            <a:r>
              <a:rPr sz="1200" spc="-5" dirty="0">
                <a:latin typeface="Times New Roman"/>
                <a:cs typeface="Times New Roman"/>
              </a:rPr>
              <a:t>also</a:t>
            </a:r>
            <a:r>
              <a:rPr sz="1200" dirty="0">
                <a:latin typeface="Times New Roman"/>
                <a:cs typeface="Times New Roman"/>
              </a:rPr>
              <a:t> </a:t>
            </a:r>
            <a:r>
              <a:rPr sz="1200" spc="-5" dirty="0">
                <a:latin typeface="Times New Roman"/>
                <a:cs typeface="Times New Roman"/>
              </a:rPr>
              <a:t>known</a:t>
            </a:r>
            <a:r>
              <a:rPr sz="1200"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payload.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350">
              <a:latin typeface="Times New Roman"/>
              <a:cs typeface="Times New Roman"/>
            </a:endParaRPr>
          </a:p>
          <a:p>
            <a:pPr marL="292100" indent="-228600">
              <a:lnSpc>
                <a:spcPct val="100000"/>
              </a:lnSpc>
              <a:buChar char="●"/>
              <a:tabLst>
                <a:tab pos="291465" algn="l"/>
                <a:tab pos="292100" algn="l"/>
              </a:tabLst>
            </a:pPr>
            <a:r>
              <a:rPr sz="1300" spc="-5" dirty="0">
                <a:latin typeface="Times New Roman"/>
                <a:cs typeface="Times New Roman"/>
              </a:rPr>
              <a:t>Server</a:t>
            </a:r>
            <a:r>
              <a:rPr sz="1300" spc="-40" dirty="0">
                <a:latin typeface="Times New Roman"/>
                <a:cs typeface="Times New Roman"/>
              </a:rPr>
              <a:t> </a:t>
            </a:r>
            <a:r>
              <a:rPr sz="1275" baseline="29411" dirty="0">
                <a:latin typeface="Times New Roman"/>
                <a:cs typeface="Times New Roman"/>
              </a:rPr>
              <a:t>[2]</a:t>
            </a:r>
            <a:endParaRPr sz="1275" baseline="29411">
              <a:latin typeface="Times New Roman"/>
              <a:cs typeface="Times New Roman"/>
            </a:endParaRPr>
          </a:p>
          <a:p>
            <a:pPr>
              <a:lnSpc>
                <a:spcPct val="100000"/>
              </a:lnSpc>
              <a:spcBef>
                <a:spcPts val="35"/>
              </a:spcBef>
            </a:pPr>
            <a:endParaRPr sz="1550">
              <a:latin typeface="Times New Roman"/>
              <a:cs typeface="Times New Roman"/>
            </a:endParaRPr>
          </a:p>
          <a:p>
            <a:pPr marL="177800" marR="24765" algn="just">
              <a:lnSpc>
                <a:spcPts val="1380"/>
              </a:lnSpc>
            </a:pPr>
            <a:r>
              <a:rPr sz="1200" spc="-5" dirty="0">
                <a:latin typeface="Times New Roman"/>
                <a:cs typeface="Times New Roman"/>
              </a:rPr>
              <a:t>A server is a computer or system </a:t>
            </a:r>
            <a:r>
              <a:rPr sz="1200" dirty="0">
                <a:latin typeface="Times New Roman"/>
                <a:cs typeface="Times New Roman"/>
              </a:rPr>
              <a:t>that </a:t>
            </a:r>
            <a:r>
              <a:rPr sz="1200" spc="-5" dirty="0">
                <a:latin typeface="Times New Roman"/>
                <a:cs typeface="Times New Roman"/>
              </a:rPr>
              <a:t>provides resources, data, services, </a:t>
            </a:r>
            <a:r>
              <a:rPr sz="1200" dirty="0">
                <a:latin typeface="Times New Roman"/>
                <a:cs typeface="Times New Roman"/>
              </a:rPr>
              <a:t>or </a:t>
            </a:r>
            <a:r>
              <a:rPr sz="1200" spc="-5" dirty="0">
                <a:latin typeface="Times New Roman"/>
                <a:cs typeface="Times New Roman"/>
              </a:rPr>
              <a:t>programs to other </a:t>
            </a:r>
            <a:r>
              <a:rPr sz="1200" dirty="0">
                <a:latin typeface="Times New Roman"/>
                <a:cs typeface="Times New Roman"/>
              </a:rPr>
              <a:t> </a:t>
            </a:r>
            <a:r>
              <a:rPr sz="1200" spc="-5" dirty="0">
                <a:latin typeface="Times New Roman"/>
                <a:cs typeface="Times New Roman"/>
              </a:rPr>
              <a:t>computers, </a:t>
            </a:r>
            <a:r>
              <a:rPr sz="1200" dirty="0">
                <a:latin typeface="Times New Roman"/>
                <a:cs typeface="Times New Roman"/>
              </a:rPr>
              <a:t>known as </a:t>
            </a:r>
            <a:r>
              <a:rPr sz="1200" spc="-5" dirty="0">
                <a:latin typeface="Times New Roman"/>
                <a:cs typeface="Times New Roman"/>
              </a:rPr>
              <a:t>clients, over a network. </a:t>
            </a:r>
            <a:r>
              <a:rPr sz="1200" spc="-15" dirty="0">
                <a:latin typeface="Times New Roman"/>
                <a:cs typeface="Times New Roman"/>
              </a:rPr>
              <a:t>In </a:t>
            </a:r>
            <a:r>
              <a:rPr sz="1200" spc="-5" dirty="0">
                <a:latin typeface="Times New Roman"/>
                <a:cs typeface="Times New Roman"/>
              </a:rPr>
              <a:t>theory, whenever computers share resources with </a:t>
            </a:r>
            <a:r>
              <a:rPr sz="1200" spc="-285" dirty="0">
                <a:latin typeface="Times New Roman"/>
                <a:cs typeface="Times New Roman"/>
              </a:rPr>
              <a:t> </a:t>
            </a:r>
            <a:r>
              <a:rPr sz="1200" spc="-5" dirty="0">
                <a:latin typeface="Times New Roman"/>
                <a:cs typeface="Times New Roman"/>
              </a:rPr>
              <a:t>client machines </a:t>
            </a:r>
            <a:r>
              <a:rPr sz="1200" dirty="0">
                <a:latin typeface="Times New Roman"/>
                <a:cs typeface="Times New Roman"/>
              </a:rPr>
              <a:t>they are </a:t>
            </a:r>
            <a:r>
              <a:rPr sz="1200" spc="-5" dirty="0">
                <a:latin typeface="Times New Roman"/>
                <a:cs typeface="Times New Roman"/>
              </a:rPr>
              <a:t>considered servers. </a:t>
            </a:r>
            <a:r>
              <a:rPr sz="1200" dirty="0">
                <a:latin typeface="Times New Roman"/>
                <a:cs typeface="Times New Roman"/>
              </a:rPr>
              <a:t>There </a:t>
            </a:r>
            <a:r>
              <a:rPr sz="1200" spc="-10" dirty="0">
                <a:latin typeface="Times New Roman"/>
                <a:cs typeface="Times New Roman"/>
              </a:rPr>
              <a:t>are </a:t>
            </a:r>
            <a:r>
              <a:rPr sz="1200" spc="-5" dirty="0">
                <a:latin typeface="Times New Roman"/>
                <a:cs typeface="Times New Roman"/>
              </a:rPr>
              <a:t>many types of servers, </a:t>
            </a:r>
            <a:r>
              <a:rPr sz="1200" dirty="0">
                <a:latin typeface="Times New Roman"/>
                <a:cs typeface="Times New Roman"/>
              </a:rPr>
              <a:t>including </a:t>
            </a:r>
            <a:r>
              <a:rPr sz="1200" spc="-5" dirty="0">
                <a:latin typeface="Times New Roman"/>
                <a:cs typeface="Times New Roman"/>
              </a:rPr>
              <a:t>web </a:t>
            </a:r>
            <a:r>
              <a:rPr sz="1200" dirty="0">
                <a:latin typeface="Times New Roman"/>
                <a:cs typeface="Times New Roman"/>
              </a:rPr>
              <a:t> </a:t>
            </a:r>
            <a:r>
              <a:rPr sz="1200" spc="-5" dirty="0">
                <a:latin typeface="Times New Roman"/>
                <a:cs typeface="Times New Roman"/>
              </a:rPr>
              <a:t>servers,</a:t>
            </a:r>
            <a:r>
              <a:rPr sz="1200" spc="-10" dirty="0">
                <a:latin typeface="Times New Roman"/>
                <a:cs typeface="Times New Roman"/>
              </a:rPr>
              <a:t> </a:t>
            </a:r>
            <a:r>
              <a:rPr sz="1200" dirty="0">
                <a:latin typeface="Times New Roman"/>
                <a:cs typeface="Times New Roman"/>
              </a:rPr>
              <a:t>mail</a:t>
            </a:r>
            <a:r>
              <a:rPr sz="1200" spc="-5" dirty="0">
                <a:latin typeface="Times New Roman"/>
                <a:cs typeface="Times New Roman"/>
              </a:rPr>
              <a:t> servers,</a:t>
            </a:r>
            <a:r>
              <a:rPr sz="1200" spc="1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virtual servers.</a:t>
            </a:r>
            <a:endParaRPr sz="12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5</a:t>
            </a:r>
            <a:endParaRPr sz="1100">
              <a:latin typeface="Calibri"/>
              <a:cs typeface="Calibri"/>
            </a:endParaRPr>
          </a:p>
        </p:txBody>
      </p:sp>
      <p:sp>
        <p:nvSpPr>
          <p:cNvPr id="2" name="object 2"/>
          <p:cNvSpPr txBox="1"/>
          <p:nvPr/>
        </p:nvSpPr>
        <p:spPr>
          <a:xfrm>
            <a:off x="787400" y="891320"/>
            <a:ext cx="6078220" cy="8111490"/>
          </a:xfrm>
          <a:prstGeom prst="rect">
            <a:avLst/>
          </a:prstGeom>
        </p:spPr>
        <p:txBody>
          <a:bodyPr vert="horz" wrap="square" lIns="0" tIns="24130" rIns="0" bIns="0" rtlCol="0">
            <a:spAutoFit/>
          </a:bodyPr>
          <a:lstStyle/>
          <a:p>
            <a:pPr marL="127000" marR="6985" algn="just">
              <a:lnSpc>
                <a:spcPts val="1380"/>
              </a:lnSpc>
              <a:spcBef>
                <a:spcPts val="190"/>
              </a:spcBef>
            </a:pPr>
            <a:r>
              <a:rPr sz="1200" spc="-5" dirty="0">
                <a:latin typeface="Times New Roman"/>
                <a:cs typeface="Times New Roman"/>
              </a:rPr>
              <a:t>Many</a:t>
            </a:r>
            <a:r>
              <a:rPr sz="1200" spc="-20" dirty="0">
                <a:latin typeface="Times New Roman"/>
                <a:cs typeface="Times New Roman"/>
              </a:rPr>
              <a:t> </a:t>
            </a:r>
            <a:r>
              <a:rPr sz="1200" spc="-5" dirty="0">
                <a:latin typeface="Times New Roman"/>
                <a:cs typeface="Times New Roman"/>
              </a:rPr>
              <a:t>networks contain </a:t>
            </a:r>
            <a:r>
              <a:rPr sz="1200" dirty="0">
                <a:latin typeface="Times New Roman"/>
                <a:cs typeface="Times New Roman"/>
              </a:rPr>
              <a:t>one</a:t>
            </a:r>
            <a:r>
              <a:rPr sz="1200" spc="-30" dirty="0">
                <a:latin typeface="Times New Roman"/>
                <a:cs typeface="Times New Roman"/>
              </a:rPr>
              <a:t> </a:t>
            </a:r>
            <a:r>
              <a:rPr sz="1200" spc="-5" dirty="0">
                <a:latin typeface="Times New Roman"/>
                <a:cs typeface="Times New Roman"/>
              </a:rPr>
              <a:t>or</a:t>
            </a:r>
            <a:r>
              <a:rPr sz="1200" spc="-15" dirty="0">
                <a:latin typeface="Times New Roman"/>
                <a:cs typeface="Times New Roman"/>
              </a:rPr>
              <a:t> </a:t>
            </a:r>
            <a:r>
              <a:rPr sz="1200" spc="-5" dirty="0">
                <a:latin typeface="Times New Roman"/>
                <a:cs typeface="Times New Roman"/>
              </a:rPr>
              <a:t>more</a:t>
            </a:r>
            <a:r>
              <a:rPr sz="1200" spc="-15" dirty="0">
                <a:latin typeface="Times New Roman"/>
                <a:cs typeface="Times New Roman"/>
              </a:rPr>
              <a:t> </a:t>
            </a:r>
            <a:r>
              <a:rPr sz="1200" spc="-5" dirty="0">
                <a:latin typeface="Times New Roman"/>
                <a:cs typeface="Times New Roman"/>
              </a:rPr>
              <a:t>of</a:t>
            </a:r>
            <a:r>
              <a:rPr sz="1200" spc="-15" dirty="0">
                <a:latin typeface="Times New Roman"/>
                <a:cs typeface="Times New Roman"/>
              </a:rPr>
              <a:t> </a:t>
            </a:r>
            <a:r>
              <a:rPr sz="1200" spc="-5" dirty="0">
                <a:latin typeface="Times New Roman"/>
                <a:cs typeface="Times New Roman"/>
              </a:rPr>
              <a:t>the common</a:t>
            </a:r>
            <a:r>
              <a:rPr sz="1200" spc="-15" dirty="0">
                <a:latin typeface="Times New Roman"/>
                <a:cs typeface="Times New Roman"/>
              </a:rPr>
              <a:t> </a:t>
            </a:r>
            <a:r>
              <a:rPr sz="1200" spc="-5" dirty="0">
                <a:latin typeface="Times New Roman"/>
                <a:cs typeface="Times New Roman"/>
              </a:rPr>
              <a:t>servers. The</a:t>
            </a:r>
            <a:r>
              <a:rPr sz="1200" spc="-35" dirty="0">
                <a:latin typeface="Times New Roman"/>
                <a:cs typeface="Times New Roman"/>
              </a:rPr>
              <a:t> </a:t>
            </a:r>
            <a:r>
              <a:rPr sz="1200" spc="-5" dirty="0">
                <a:latin typeface="Times New Roman"/>
                <a:cs typeface="Times New Roman"/>
              </a:rPr>
              <a:t>servers</a:t>
            </a:r>
            <a:r>
              <a:rPr sz="1200" spc="-15"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spc="-5" dirty="0">
                <a:latin typeface="Times New Roman"/>
                <a:cs typeface="Times New Roman"/>
              </a:rPr>
              <a:t>in</a:t>
            </a:r>
            <a:r>
              <a:rPr sz="1200" spc="-15" dirty="0">
                <a:latin typeface="Times New Roman"/>
                <a:cs typeface="Times New Roman"/>
              </a:rPr>
              <a:t> </a:t>
            </a:r>
            <a:r>
              <a:rPr sz="1200" spc="-5" dirty="0">
                <a:latin typeface="Times New Roman"/>
                <a:cs typeface="Times New Roman"/>
              </a:rPr>
              <a:t>our</a:t>
            </a:r>
            <a:r>
              <a:rPr sz="1200" spc="-20" dirty="0">
                <a:latin typeface="Times New Roman"/>
                <a:cs typeface="Times New Roman"/>
              </a:rPr>
              <a:t> </a:t>
            </a:r>
            <a:r>
              <a:rPr sz="1200" spc="-5" dirty="0">
                <a:latin typeface="Times New Roman"/>
                <a:cs typeface="Times New Roman"/>
              </a:rPr>
              <a:t>project</a:t>
            </a:r>
            <a:r>
              <a:rPr sz="1200" spc="-15" dirty="0">
                <a:latin typeface="Times New Roman"/>
                <a:cs typeface="Times New Roman"/>
              </a:rPr>
              <a:t> </a:t>
            </a:r>
            <a:r>
              <a:rPr sz="1200" spc="-5" dirty="0">
                <a:latin typeface="Times New Roman"/>
                <a:cs typeface="Times New Roman"/>
              </a:rPr>
              <a:t>are</a:t>
            </a:r>
            <a:r>
              <a:rPr sz="1200" spc="-15" dirty="0">
                <a:latin typeface="Times New Roman"/>
                <a:cs typeface="Times New Roman"/>
              </a:rPr>
              <a:t> </a:t>
            </a:r>
            <a:r>
              <a:rPr sz="1200" spc="-5" dirty="0">
                <a:latin typeface="Times New Roman"/>
                <a:cs typeface="Times New Roman"/>
              </a:rPr>
              <a:t>as </a:t>
            </a:r>
            <a:r>
              <a:rPr sz="1200" spc="-290" dirty="0">
                <a:latin typeface="Times New Roman"/>
                <a:cs typeface="Times New Roman"/>
              </a:rPr>
              <a:t> </a:t>
            </a:r>
            <a:r>
              <a:rPr sz="1200" spc="-5" dirty="0">
                <a:latin typeface="Times New Roman"/>
                <a:cs typeface="Times New Roman"/>
              </a:rPr>
              <a:t>follows:</a:t>
            </a:r>
            <a:endParaRPr sz="1200">
              <a:latin typeface="Times New Roman"/>
              <a:cs typeface="Times New Roman"/>
            </a:endParaRPr>
          </a:p>
          <a:p>
            <a:pPr>
              <a:lnSpc>
                <a:spcPct val="100000"/>
              </a:lnSpc>
              <a:spcBef>
                <a:spcPts val="55"/>
              </a:spcBef>
            </a:pPr>
            <a:endParaRPr sz="1600">
              <a:latin typeface="Times New Roman"/>
              <a:cs typeface="Times New Roman"/>
            </a:endParaRPr>
          </a:p>
          <a:p>
            <a:pPr marL="812800" indent="-228600">
              <a:lnSpc>
                <a:spcPct val="100000"/>
              </a:lnSpc>
              <a:buFont typeface="Segoe UI Symbol"/>
              <a:buChar char="➢"/>
              <a:tabLst>
                <a:tab pos="812800" algn="l"/>
              </a:tabLst>
            </a:pPr>
            <a:r>
              <a:rPr sz="1300" spc="-5" dirty="0">
                <a:latin typeface="Times New Roman"/>
                <a:cs typeface="Times New Roman"/>
              </a:rPr>
              <a:t>DNS</a:t>
            </a:r>
            <a:r>
              <a:rPr sz="1300" spc="-35" dirty="0">
                <a:latin typeface="Times New Roman"/>
                <a:cs typeface="Times New Roman"/>
              </a:rPr>
              <a:t> </a:t>
            </a:r>
            <a:r>
              <a:rPr sz="1300" spc="-5" dirty="0">
                <a:latin typeface="Times New Roman"/>
                <a:cs typeface="Times New Roman"/>
              </a:rPr>
              <a:t>Server</a:t>
            </a:r>
            <a:endParaRPr sz="1300">
              <a:latin typeface="Times New Roman"/>
              <a:cs typeface="Times New Roman"/>
            </a:endParaRPr>
          </a:p>
          <a:p>
            <a:pPr>
              <a:lnSpc>
                <a:spcPct val="100000"/>
              </a:lnSpc>
              <a:spcBef>
                <a:spcPts val="45"/>
              </a:spcBef>
              <a:buFont typeface="Segoe UI Symbol"/>
              <a:buChar char="➢"/>
            </a:pPr>
            <a:endParaRPr sz="1550">
              <a:latin typeface="Times New Roman"/>
              <a:cs typeface="Times New Roman"/>
            </a:endParaRPr>
          </a:p>
          <a:p>
            <a:pPr marL="584200" marR="6350" algn="just">
              <a:lnSpc>
                <a:spcPts val="1380"/>
              </a:lnSpc>
            </a:pPr>
            <a:r>
              <a:rPr sz="1200" spc="-5" dirty="0">
                <a:latin typeface="Times New Roman"/>
                <a:cs typeface="Times New Roman"/>
              </a:rPr>
              <a:t>DNS</a:t>
            </a:r>
            <a:r>
              <a:rPr sz="1200" spc="-15" dirty="0">
                <a:latin typeface="Times New Roman"/>
                <a:cs typeface="Times New Roman"/>
              </a:rPr>
              <a:t> </a:t>
            </a:r>
            <a:r>
              <a:rPr sz="1200" spc="-5" dirty="0">
                <a:latin typeface="Times New Roman"/>
                <a:cs typeface="Times New Roman"/>
              </a:rPr>
              <a:t>stands</a:t>
            </a:r>
            <a:r>
              <a:rPr sz="1200" spc="-15" dirty="0">
                <a:latin typeface="Times New Roman"/>
                <a:cs typeface="Times New Roman"/>
              </a:rPr>
              <a:t> </a:t>
            </a:r>
            <a:r>
              <a:rPr sz="1200" spc="-5" dirty="0">
                <a:latin typeface="Times New Roman"/>
                <a:cs typeface="Times New Roman"/>
              </a:rPr>
              <a:t>for</a:t>
            </a:r>
            <a:r>
              <a:rPr sz="1200" spc="-30" dirty="0">
                <a:latin typeface="Times New Roman"/>
                <a:cs typeface="Times New Roman"/>
              </a:rPr>
              <a:t> </a:t>
            </a:r>
            <a:r>
              <a:rPr sz="1200" spc="-5" dirty="0">
                <a:latin typeface="Times New Roman"/>
                <a:cs typeface="Times New Roman"/>
              </a:rPr>
              <a:t>Domain</a:t>
            </a:r>
            <a:r>
              <a:rPr sz="1200" spc="5" dirty="0">
                <a:latin typeface="Times New Roman"/>
                <a:cs typeface="Times New Roman"/>
              </a:rPr>
              <a:t> </a:t>
            </a:r>
            <a:r>
              <a:rPr sz="1200" spc="-5" dirty="0">
                <a:latin typeface="Times New Roman"/>
                <a:cs typeface="Times New Roman"/>
              </a:rPr>
              <a:t>Name</a:t>
            </a:r>
            <a:r>
              <a:rPr sz="1200" spc="-3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spc="-5" dirty="0">
                <a:latin typeface="Times New Roman"/>
                <a:cs typeface="Times New Roman"/>
              </a:rPr>
              <a:t>servers</a:t>
            </a:r>
            <a:r>
              <a:rPr sz="1200" spc="-15" dirty="0">
                <a:latin typeface="Times New Roman"/>
                <a:cs typeface="Times New Roman"/>
              </a:rPr>
              <a:t> </a:t>
            </a:r>
            <a:r>
              <a:rPr sz="1200" dirty="0">
                <a:latin typeface="Times New Roman"/>
                <a:cs typeface="Times New Roman"/>
              </a:rPr>
              <a:t>which</a:t>
            </a:r>
            <a:r>
              <a:rPr sz="1200" spc="-3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spc="-5" dirty="0">
                <a:latin typeface="Times New Roman"/>
                <a:cs typeface="Times New Roman"/>
              </a:rPr>
              <a:t>application</a:t>
            </a:r>
            <a:r>
              <a:rPr sz="1200" spc="-15" dirty="0">
                <a:latin typeface="Times New Roman"/>
                <a:cs typeface="Times New Roman"/>
              </a:rPr>
              <a:t> </a:t>
            </a:r>
            <a:r>
              <a:rPr sz="1200" spc="-5" dirty="0">
                <a:latin typeface="Times New Roman"/>
                <a:cs typeface="Times New Roman"/>
              </a:rPr>
              <a:t>servers</a:t>
            </a:r>
            <a:r>
              <a:rPr sz="1200" spc="-10" dirty="0">
                <a:latin typeface="Times New Roman"/>
                <a:cs typeface="Times New Roman"/>
              </a:rPr>
              <a:t> </a:t>
            </a:r>
            <a:r>
              <a:rPr sz="1200" spc="-5" dirty="0">
                <a:latin typeface="Times New Roman"/>
                <a:cs typeface="Times New Roman"/>
              </a:rPr>
              <a:t>that</a:t>
            </a:r>
            <a:r>
              <a:rPr sz="1200" spc="-15" dirty="0">
                <a:latin typeface="Times New Roman"/>
                <a:cs typeface="Times New Roman"/>
              </a:rPr>
              <a:t> </a:t>
            </a:r>
            <a:r>
              <a:rPr sz="1200" spc="-5" dirty="0">
                <a:latin typeface="Times New Roman"/>
                <a:cs typeface="Times New Roman"/>
              </a:rPr>
              <a:t>provide</a:t>
            </a:r>
            <a:r>
              <a:rPr sz="1200" spc="-15" dirty="0">
                <a:latin typeface="Times New Roman"/>
                <a:cs typeface="Times New Roman"/>
              </a:rPr>
              <a:t> </a:t>
            </a:r>
            <a:r>
              <a:rPr sz="1200" spc="-5" dirty="0">
                <a:latin typeface="Times New Roman"/>
                <a:cs typeface="Times New Roman"/>
              </a:rPr>
              <a:t>a </a:t>
            </a:r>
            <a:r>
              <a:rPr sz="1200" spc="-290" dirty="0">
                <a:latin typeface="Times New Roman"/>
                <a:cs typeface="Times New Roman"/>
              </a:rPr>
              <a:t> </a:t>
            </a:r>
            <a:r>
              <a:rPr sz="1200" spc="-5" dirty="0">
                <a:latin typeface="Times New Roman"/>
                <a:cs typeface="Times New Roman"/>
              </a:rPr>
              <a:t>human-friendly naming method to </a:t>
            </a:r>
            <a:r>
              <a:rPr sz="1200" dirty="0">
                <a:latin typeface="Times New Roman"/>
                <a:cs typeface="Times New Roman"/>
              </a:rPr>
              <a:t>the </a:t>
            </a:r>
            <a:r>
              <a:rPr sz="1200" spc="-5" dirty="0">
                <a:latin typeface="Times New Roman"/>
                <a:cs typeface="Times New Roman"/>
              </a:rPr>
              <a:t>user computers in order to make </a:t>
            </a:r>
            <a:r>
              <a:rPr sz="1200" spc="-15" dirty="0">
                <a:latin typeface="Times New Roman"/>
                <a:cs typeface="Times New Roman"/>
              </a:rPr>
              <a:t>IP </a:t>
            </a:r>
            <a:r>
              <a:rPr sz="1200" spc="-5" dirty="0">
                <a:latin typeface="Times New Roman"/>
                <a:cs typeface="Times New Roman"/>
              </a:rPr>
              <a:t>addresses </a:t>
            </a:r>
            <a:r>
              <a:rPr sz="1200" dirty="0">
                <a:latin typeface="Times New Roman"/>
                <a:cs typeface="Times New Roman"/>
              </a:rPr>
              <a:t> </a:t>
            </a:r>
            <a:r>
              <a:rPr sz="1200" spc="-5" dirty="0">
                <a:latin typeface="Times New Roman"/>
                <a:cs typeface="Times New Roman"/>
              </a:rPr>
              <a:t>readable by users. The DNS system is a widely </a:t>
            </a:r>
            <a:r>
              <a:rPr sz="1200" dirty="0">
                <a:latin typeface="Times New Roman"/>
                <a:cs typeface="Times New Roman"/>
              </a:rPr>
              <a:t>distributed </a:t>
            </a:r>
            <a:r>
              <a:rPr sz="1200" spc="-5" dirty="0">
                <a:latin typeface="Times New Roman"/>
                <a:cs typeface="Times New Roman"/>
              </a:rPr>
              <a:t>database of </a:t>
            </a:r>
            <a:r>
              <a:rPr sz="1200" dirty="0">
                <a:latin typeface="Times New Roman"/>
                <a:cs typeface="Times New Roman"/>
              </a:rPr>
              <a:t>names </a:t>
            </a:r>
            <a:r>
              <a:rPr sz="1200" spc="-10" dirty="0">
                <a:latin typeface="Times New Roman"/>
                <a:cs typeface="Times New Roman"/>
              </a:rPr>
              <a:t>and </a:t>
            </a:r>
            <a:r>
              <a:rPr sz="1200" dirty="0">
                <a:latin typeface="Times New Roman"/>
                <a:cs typeface="Times New Roman"/>
              </a:rPr>
              <a:t>other </a:t>
            </a:r>
            <a:r>
              <a:rPr sz="1200" spc="5" dirty="0">
                <a:latin typeface="Times New Roman"/>
                <a:cs typeface="Times New Roman"/>
              </a:rPr>
              <a:t> </a:t>
            </a:r>
            <a:r>
              <a:rPr sz="1200" spc="-5" dirty="0">
                <a:latin typeface="Times New Roman"/>
                <a:cs typeface="Times New Roman"/>
              </a:rPr>
              <a:t>DNS</a:t>
            </a:r>
            <a:r>
              <a:rPr sz="1200" spc="-25" dirty="0">
                <a:latin typeface="Times New Roman"/>
                <a:cs typeface="Times New Roman"/>
              </a:rPr>
              <a:t> </a:t>
            </a:r>
            <a:r>
              <a:rPr sz="1200" spc="-5" dirty="0">
                <a:latin typeface="Times New Roman"/>
                <a:cs typeface="Times New Roman"/>
              </a:rPr>
              <a:t>servers,</a:t>
            </a:r>
            <a:r>
              <a:rPr sz="1200" spc="-10" dirty="0">
                <a:latin typeface="Times New Roman"/>
                <a:cs typeface="Times New Roman"/>
              </a:rPr>
              <a:t> </a:t>
            </a:r>
            <a:r>
              <a:rPr sz="1200" dirty="0">
                <a:latin typeface="Times New Roman"/>
                <a:cs typeface="Times New Roman"/>
              </a:rPr>
              <a:t>each</a:t>
            </a:r>
            <a:r>
              <a:rPr sz="1200" spc="-20" dirty="0">
                <a:latin typeface="Times New Roman"/>
                <a:cs typeface="Times New Roman"/>
              </a:rPr>
              <a:t> </a:t>
            </a:r>
            <a:r>
              <a:rPr sz="1200" spc="-5" dirty="0">
                <a:latin typeface="Times New Roman"/>
                <a:cs typeface="Times New Roman"/>
              </a:rPr>
              <a:t>of</a:t>
            </a:r>
            <a:r>
              <a:rPr sz="1200" spc="-40" dirty="0">
                <a:latin typeface="Times New Roman"/>
                <a:cs typeface="Times New Roman"/>
              </a:rPr>
              <a:t> </a:t>
            </a:r>
            <a:r>
              <a:rPr sz="1200" dirty="0">
                <a:latin typeface="Times New Roman"/>
                <a:cs typeface="Times New Roman"/>
              </a:rPr>
              <a:t>which</a:t>
            </a:r>
            <a:r>
              <a:rPr sz="1200" spc="-35" dirty="0">
                <a:latin typeface="Times New Roman"/>
                <a:cs typeface="Times New Roman"/>
              </a:rPr>
              <a:t> </a:t>
            </a:r>
            <a:r>
              <a:rPr sz="1200" dirty="0">
                <a:latin typeface="Times New Roman"/>
                <a:cs typeface="Times New Roman"/>
              </a:rPr>
              <a:t>can</a:t>
            </a:r>
            <a:r>
              <a:rPr sz="1200" spc="-35"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spc="-5" dirty="0">
                <a:latin typeface="Times New Roman"/>
                <a:cs typeface="Times New Roman"/>
              </a:rPr>
              <a:t>used</a:t>
            </a:r>
            <a:r>
              <a:rPr sz="1200" spc="-20" dirty="0">
                <a:latin typeface="Times New Roman"/>
                <a:cs typeface="Times New Roman"/>
              </a:rPr>
              <a:t> </a:t>
            </a:r>
            <a:r>
              <a:rPr sz="1200" spc="-5" dirty="0">
                <a:latin typeface="Times New Roman"/>
                <a:cs typeface="Times New Roman"/>
              </a:rPr>
              <a:t>to</a:t>
            </a:r>
            <a:r>
              <a:rPr sz="1200" spc="-20" dirty="0">
                <a:latin typeface="Times New Roman"/>
                <a:cs typeface="Times New Roman"/>
              </a:rPr>
              <a:t> </a:t>
            </a:r>
            <a:r>
              <a:rPr sz="1200" spc="-5" dirty="0">
                <a:latin typeface="Times New Roman"/>
                <a:cs typeface="Times New Roman"/>
              </a:rPr>
              <a:t>request</a:t>
            </a:r>
            <a:r>
              <a:rPr sz="1200" dirty="0">
                <a:latin typeface="Times New Roman"/>
                <a:cs typeface="Times New Roman"/>
              </a:rPr>
              <a:t> </a:t>
            </a:r>
            <a:r>
              <a:rPr sz="1200" spc="-5" dirty="0">
                <a:latin typeface="Times New Roman"/>
                <a:cs typeface="Times New Roman"/>
              </a:rPr>
              <a:t>an</a:t>
            </a:r>
            <a:r>
              <a:rPr sz="1200" spc="-40" dirty="0">
                <a:latin typeface="Times New Roman"/>
                <a:cs typeface="Times New Roman"/>
              </a:rPr>
              <a:t> </a:t>
            </a:r>
            <a:r>
              <a:rPr sz="1200" spc="-5" dirty="0">
                <a:latin typeface="Times New Roman"/>
                <a:cs typeface="Times New Roman"/>
              </a:rPr>
              <a:t>otherwise</a:t>
            </a:r>
            <a:r>
              <a:rPr sz="1200" spc="-15" dirty="0">
                <a:latin typeface="Times New Roman"/>
                <a:cs typeface="Times New Roman"/>
              </a:rPr>
              <a:t> </a:t>
            </a:r>
            <a:r>
              <a:rPr sz="1200" dirty="0">
                <a:latin typeface="Times New Roman"/>
                <a:cs typeface="Times New Roman"/>
              </a:rPr>
              <a:t>unknown</a:t>
            </a:r>
            <a:r>
              <a:rPr sz="1200" spc="-35" dirty="0">
                <a:latin typeface="Times New Roman"/>
                <a:cs typeface="Times New Roman"/>
              </a:rPr>
              <a:t> </a:t>
            </a:r>
            <a:r>
              <a:rPr sz="1200" dirty="0">
                <a:latin typeface="Times New Roman"/>
                <a:cs typeface="Times New Roman"/>
              </a:rPr>
              <a:t>computer</a:t>
            </a:r>
            <a:r>
              <a:rPr sz="1200" spc="-40" dirty="0">
                <a:latin typeface="Times New Roman"/>
                <a:cs typeface="Times New Roman"/>
              </a:rPr>
              <a:t> </a:t>
            </a:r>
            <a:r>
              <a:rPr sz="1200" spc="-5" dirty="0">
                <a:latin typeface="Times New Roman"/>
                <a:cs typeface="Times New Roman"/>
              </a:rPr>
              <a:t>name. </a:t>
            </a:r>
            <a:r>
              <a:rPr sz="1200" spc="-285" dirty="0">
                <a:latin typeface="Times New Roman"/>
                <a:cs typeface="Times New Roman"/>
              </a:rPr>
              <a:t> </a:t>
            </a:r>
            <a:r>
              <a:rPr sz="1200" spc="-5" dirty="0">
                <a:latin typeface="Times New Roman"/>
                <a:cs typeface="Times New Roman"/>
              </a:rPr>
              <a:t>When a user needs </a:t>
            </a:r>
            <a:r>
              <a:rPr sz="1200" dirty="0">
                <a:latin typeface="Times New Roman"/>
                <a:cs typeface="Times New Roman"/>
              </a:rPr>
              <a:t>the </a:t>
            </a:r>
            <a:r>
              <a:rPr sz="1200" spc="-5" dirty="0">
                <a:latin typeface="Times New Roman"/>
                <a:cs typeface="Times New Roman"/>
              </a:rPr>
              <a:t>address of a system, it sends a DNS request </a:t>
            </a:r>
            <a:r>
              <a:rPr sz="1200" dirty="0">
                <a:latin typeface="Times New Roman"/>
                <a:cs typeface="Times New Roman"/>
              </a:rPr>
              <a:t>with </a:t>
            </a:r>
            <a:r>
              <a:rPr sz="1200" spc="-5" dirty="0">
                <a:latin typeface="Times New Roman"/>
                <a:cs typeface="Times New Roman"/>
              </a:rPr>
              <a:t>the name </a:t>
            </a:r>
            <a:r>
              <a:rPr sz="1200" dirty="0">
                <a:latin typeface="Times New Roman"/>
                <a:cs typeface="Times New Roman"/>
              </a:rPr>
              <a:t>of the </a:t>
            </a:r>
            <a:r>
              <a:rPr sz="1200" spc="5" dirty="0">
                <a:latin typeface="Times New Roman"/>
                <a:cs typeface="Times New Roman"/>
              </a:rPr>
              <a:t> </a:t>
            </a:r>
            <a:r>
              <a:rPr sz="1200" spc="-5" dirty="0">
                <a:latin typeface="Times New Roman"/>
                <a:cs typeface="Times New Roman"/>
              </a:rPr>
              <a:t>desired </a:t>
            </a:r>
            <a:r>
              <a:rPr sz="1200" dirty="0">
                <a:latin typeface="Times New Roman"/>
                <a:cs typeface="Times New Roman"/>
              </a:rPr>
              <a:t>resource </a:t>
            </a:r>
            <a:r>
              <a:rPr sz="1200" spc="-5" dirty="0">
                <a:latin typeface="Times New Roman"/>
                <a:cs typeface="Times New Roman"/>
              </a:rPr>
              <a:t>to a </a:t>
            </a:r>
            <a:r>
              <a:rPr sz="1200" dirty="0">
                <a:latin typeface="Times New Roman"/>
                <a:cs typeface="Times New Roman"/>
              </a:rPr>
              <a:t>DNS </a:t>
            </a:r>
            <a:r>
              <a:rPr sz="1200" spc="-5" dirty="0">
                <a:latin typeface="Times New Roman"/>
                <a:cs typeface="Times New Roman"/>
              </a:rPr>
              <a:t>server. The DNS </a:t>
            </a:r>
            <a:r>
              <a:rPr sz="1200" dirty="0">
                <a:latin typeface="Times New Roman"/>
                <a:cs typeface="Times New Roman"/>
              </a:rPr>
              <a:t>server </a:t>
            </a:r>
            <a:r>
              <a:rPr sz="1200" spc="-5" dirty="0">
                <a:latin typeface="Times New Roman"/>
                <a:cs typeface="Times New Roman"/>
              </a:rPr>
              <a:t>responds with the necessary </a:t>
            </a:r>
            <a:r>
              <a:rPr sz="1200" spc="-15" dirty="0">
                <a:latin typeface="Times New Roman"/>
                <a:cs typeface="Times New Roman"/>
              </a:rPr>
              <a:t>IP </a:t>
            </a:r>
            <a:r>
              <a:rPr sz="1200" spc="-5" dirty="0">
                <a:latin typeface="Times New Roman"/>
                <a:cs typeface="Times New Roman"/>
              </a:rPr>
              <a:t>address </a:t>
            </a:r>
            <a:r>
              <a:rPr sz="1200" spc="-285" dirty="0">
                <a:latin typeface="Times New Roman"/>
                <a:cs typeface="Times New Roman"/>
              </a:rPr>
              <a:t> </a:t>
            </a:r>
            <a:r>
              <a:rPr sz="1200" spc="-5" dirty="0">
                <a:latin typeface="Times New Roman"/>
                <a:cs typeface="Times New Roman"/>
              </a:rPr>
              <a:t>from</a:t>
            </a:r>
            <a:r>
              <a:rPr sz="1200" spc="5" dirty="0">
                <a:latin typeface="Times New Roman"/>
                <a:cs typeface="Times New Roman"/>
              </a:rPr>
              <a:t> </a:t>
            </a:r>
            <a:r>
              <a:rPr sz="1200" spc="-5" dirty="0">
                <a:latin typeface="Times New Roman"/>
                <a:cs typeface="Times New Roman"/>
              </a:rPr>
              <a:t>its table of names.</a:t>
            </a:r>
            <a:endParaRPr sz="1200">
              <a:latin typeface="Times New Roman"/>
              <a:cs typeface="Times New Roman"/>
            </a:endParaRPr>
          </a:p>
          <a:p>
            <a:pPr>
              <a:lnSpc>
                <a:spcPct val="100000"/>
              </a:lnSpc>
              <a:spcBef>
                <a:spcPts val="50"/>
              </a:spcBef>
            </a:pPr>
            <a:endParaRPr sz="1600">
              <a:latin typeface="Times New Roman"/>
              <a:cs typeface="Times New Roman"/>
            </a:endParaRPr>
          </a:p>
          <a:p>
            <a:pPr marL="812800" indent="-228600">
              <a:lnSpc>
                <a:spcPct val="100000"/>
              </a:lnSpc>
              <a:buFont typeface="Segoe UI Symbol"/>
              <a:buChar char="➢"/>
              <a:tabLst>
                <a:tab pos="812800" algn="l"/>
              </a:tabLst>
            </a:pPr>
            <a:r>
              <a:rPr sz="1300" spc="-5" dirty="0">
                <a:latin typeface="Times New Roman"/>
                <a:cs typeface="Times New Roman"/>
              </a:rPr>
              <a:t>WEB</a:t>
            </a:r>
            <a:r>
              <a:rPr sz="1300" spc="-40" dirty="0">
                <a:latin typeface="Times New Roman"/>
                <a:cs typeface="Times New Roman"/>
              </a:rPr>
              <a:t> </a:t>
            </a:r>
            <a:r>
              <a:rPr sz="1300" spc="-5" dirty="0">
                <a:latin typeface="Times New Roman"/>
                <a:cs typeface="Times New Roman"/>
              </a:rPr>
              <a:t>Server</a:t>
            </a:r>
            <a:endParaRPr sz="1300">
              <a:latin typeface="Times New Roman"/>
              <a:cs typeface="Times New Roman"/>
            </a:endParaRPr>
          </a:p>
          <a:p>
            <a:pPr>
              <a:lnSpc>
                <a:spcPct val="100000"/>
              </a:lnSpc>
              <a:buFont typeface="Segoe UI Symbol"/>
              <a:buChar char="➢"/>
            </a:pPr>
            <a:endParaRPr sz="1600">
              <a:latin typeface="Times New Roman"/>
              <a:cs typeface="Times New Roman"/>
            </a:endParaRPr>
          </a:p>
          <a:p>
            <a:pPr marL="584200" marR="5080" algn="just">
              <a:lnSpc>
                <a:spcPts val="1380"/>
              </a:lnSpc>
            </a:pPr>
            <a:r>
              <a:rPr sz="1200" spc="-5" dirty="0">
                <a:latin typeface="Times New Roman"/>
                <a:cs typeface="Times New Roman"/>
              </a:rPr>
              <a:t>One</a:t>
            </a:r>
            <a:r>
              <a:rPr sz="1200" spc="-3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spc="-5" dirty="0">
                <a:latin typeface="Times New Roman"/>
                <a:cs typeface="Times New Roman"/>
              </a:rPr>
              <a:t>the</a:t>
            </a:r>
            <a:r>
              <a:rPr sz="1200" spc="-15" dirty="0">
                <a:latin typeface="Times New Roman"/>
                <a:cs typeface="Times New Roman"/>
              </a:rPr>
              <a:t> </a:t>
            </a:r>
            <a:r>
              <a:rPr sz="1200" spc="-5" dirty="0">
                <a:latin typeface="Times New Roman"/>
                <a:cs typeface="Times New Roman"/>
              </a:rPr>
              <a:t>widely</a:t>
            </a:r>
            <a:r>
              <a:rPr sz="1200" spc="-20" dirty="0">
                <a:latin typeface="Times New Roman"/>
                <a:cs typeface="Times New Roman"/>
              </a:rPr>
              <a:t> </a:t>
            </a:r>
            <a:r>
              <a:rPr sz="1200" spc="-5" dirty="0">
                <a:latin typeface="Times New Roman"/>
                <a:cs typeface="Times New Roman"/>
              </a:rPr>
              <a:t>used</a:t>
            </a:r>
            <a:r>
              <a:rPr sz="1200" spc="-20" dirty="0">
                <a:latin typeface="Times New Roman"/>
                <a:cs typeface="Times New Roman"/>
              </a:rPr>
              <a:t> </a:t>
            </a:r>
            <a:r>
              <a:rPr sz="1200" spc="-5" dirty="0">
                <a:latin typeface="Times New Roman"/>
                <a:cs typeface="Times New Roman"/>
              </a:rPr>
              <a:t>servers in</a:t>
            </a:r>
            <a:r>
              <a:rPr sz="1200" spc="-20" dirty="0">
                <a:latin typeface="Times New Roman"/>
                <a:cs typeface="Times New Roman"/>
              </a:rPr>
              <a:t> </a:t>
            </a:r>
            <a:r>
              <a:rPr sz="1200" spc="-5" dirty="0">
                <a:latin typeface="Times New Roman"/>
                <a:cs typeface="Times New Roman"/>
              </a:rPr>
              <a:t>today’s market is</a:t>
            </a:r>
            <a:r>
              <a:rPr sz="1200" spc="-20" dirty="0">
                <a:latin typeface="Times New Roman"/>
                <a:cs typeface="Times New Roman"/>
              </a:rPr>
              <a:t> </a:t>
            </a:r>
            <a:r>
              <a:rPr sz="1200" spc="-5" dirty="0">
                <a:latin typeface="Times New Roman"/>
                <a:cs typeface="Times New Roman"/>
              </a:rPr>
              <a:t>a</a:t>
            </a:r>
            <a:r>
              <a:rPr sz="1200" spc="-15" dirty="0">
                <a:latin typeface="Times New Roman"/>
                <a:cs typeface="Times New Roman"/>
              </a:rPr>
              <a:t> </a:t>
            </a:r>
            <a:r>
              <a:rPr sz="1200" dirty="0">
                <a:latin typeface="Times New Roman"/>
                <a:cs typeface="Times New Roman"/>
              </a:rPr>
              <a:t>web</a:t>
            </a:r>
            <a:r>
              <a:rPr sz="1200" spc="-20" dirty="0">
                <a:latin typeface="Times New Roman"/>
                <a:cs typeface="Times New Roman"/>
              </a:rPr>
              <a:t> </a:t>
            </a:r>
            <a:r>
              <a:rPr sz="1200" spc="-5" dirty="0">
                <a:latin typeface="Times New Roman"/>
                <a:cs typeface="Times New Roman"/>
              </a:rPr>
              <a:t>server. A</a:t>
            </a:r>
            <a:r>
              <a:rPr sz="1200" dirty="0">
                <a:latin typeface="Times New Roman"/>
                <a:cs typeface="Times New Roman"/>
              </a:rPr>
              <a:t> </a:t>
            </a:r>
            <a:r>
              <a:rPr sz="1200" spc="-10" dirty="0">
                <a:latin typeface="Times New Roman"/>
                <a:cs typeface="Times New Roman"/>
              </a:rPr>
              <a:t>web </a:t>
            </a:r>
            <a:r>
              <a:rPr sz="1200" dirty="0">
                <a:latin typeface="Times New Roman"/>
                <a:cs typeface="Times New Roman"/>
              </a:rPr>
              <a:t>server</a:t>
            </a:r>
            <a:r>
              <a:rPr sz="1200" spc="-30"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spc="-5" dirty="0">
                <a:latin typeface="Times New Roman"/>
                <a:cs typeface="Times New Roman"/>
              </a:rPr>
              <a:t>a</a:t>
            </a:r>
            <a:r>
              <a:rPr sz="1200" spc="-30" dirty="0">
                <a:latin typeface="Times New Roman"/>
                <a:cs typeface="Times New Roman"/>
              </a:rPr>
              <a:t> </a:t>
            </a:r>
            <a:r>
              <a:rPr sz="1200" spc="-5" dirty="0">
                <a:latin typeface="Times New Roman"/>
                <a:cs typeface="Times New Roman"/>
              </a:rPr>
              <a:t>special </a:t>
            </a:r>
            <a:r>
              <a:rPr sz="1200" spc="-290" dirty="0">
                <a:latin typeface="Times New Roman"/>
                <a:cs typeface="Times New Roman"/>
              </a:rPr>
              <a:t> </a:t>
            </a:r>
            <a:r>
              <a:rPr sz="1200" spc="-5" dirty="0">
                <a:latin typeface="Times New Roman"/>
                <a:cs typeface="Times New Roman"/>
              </a:rPr>
              <a:t>kind of application server that hosts programs </a:t>
            </a:r>
            <a:r>
              <a:rPr sz="1200" dirty="0">
                <a:latin typeface="Times New Roman"/>
                <a:cs typeface="Times New Roman"/>
              </a:rPr>
              <a:t>and </a:t>
            </a:r>
            <a:r>
              <a:rPr sz="1200" spc="-5" dirty="0">
                <a:latin typeface="Times New Roman"/>
                <a:cs typeface="Times New Roman"/>
              </a:rPr>
              <a:t>data requested by users across the </a:t>
            </a:r>
            <a:r>
              <a:rPr sz="1200" dirty="0">
                <a:latin typeface="Times New Roman"/>
                <a:cs typeface="Times New Roman"/>
              </a:rPr>
              <a:t> </a:t>
            </a:r>
            <a:r>
              <a:rPr sz="1200" spc="-5" dirty="0">
                <a:latin typeface="Times New Roman"/>
                <a:cs typeface="Times New Roman"/>
              </a:rPr>
              <a:t>Internet or an intranet. Web servers respond to requests from browsers </a:t>
            </a:r>
            <a:r>
              <a:rPr sz="1200" dirty="0">
                <a:latin typeface="Times New Roman"/>
                <a:cs typeface="Times New Roman"/>
              </a:rPr>
              <a:t>running </a:t>
            </a:r>
            <a:r>
              <a:rPr sz="1200" spc="-5" dirty="0">
                <a:latin typeface="Times New Roman"/>
                <a:cs typeface="Times New Roman"/>
              </a:rPr>
              <a:t>on client </a:t>
            </a:r>
            <a:r>
              <a:rPr sz="1200" dirty="0">
                <a:latin typeface="Times New Roman"/>
                <a:cs typeface="Times New Roman"/>
              </a:rPr>
              <a:t> </a:t>
            </a:r>
            <a:r>
              <a:rPr sz="1200" spc="-5" dirty="0">
                <a:latin typeface="Times New Roman"/>
                <a:cs typeface="Times New Roman"/>
              </a:rPr>
              <a:t>computers</a:t>
            </a:r>
            <a:r>
              <a:rPr sz="1200" spc="-15" dirty="0">
                <a:latin typeface="Times New Roman"/>
                <a:cs typeface="Times New Roman"/>
              </a:rPr>
              <a:t> </a:t>
            </a:r>
            <a:r>
              <a:rPr sz="1200" spc="-5" dirty="0">
                <a:latin typeface="Times New Roman"/>
                <a:cs typeface="Times New Roman"/>
              </a:rPr>
              <a:t>for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pages,</a:t>
            </a:r>
            <a:r>
              <a:rPr sz="1200" spc="-5" dirty="0">
                <a:latin typeface="Times New Roman"/>
                <a:cs typeface="Times New Roman"/>
              </a:rPr>
              <a:t> or other web-based services.</a:t>
            </a:r>
            <a:endParaRPr sz="1200">
              <a:latin typeface="Times New Roman"/>
              <a:cs typeface="Times New Roman"/>
            </a:endParaRPr>
          </a:p>
          <a:p>
            <a:pPr>
              <a:lnSpc>
                <a:spcPct val="100000"/>
              </a:lnSpc>
              <a:spcBef>
                <a:spcPts val="55"/>
              </a:spcBef>
            </a:pPr>
            <a:endParaRPr sz="1600">
              <a:latin typeface="Times New Roman"/>
              <a:cs typeface="Times New Roman"/>
            </a:endParaRPr>
          </a:p>
          <a:p>
            <a:pPr marL="812800" indent="-228600">
              <a:lnSpc>
                <a:spcPct val="100000"/>
              </a:lnSpc>
              <a:buFont typeface="Segoe UI Symbol"/>
              <a:buChar char="➢"/>
              <a:tabLst>
                <a:tab pos="812800" algn="l"/>
              </a:tabLst>
            </a:pPr>
            <a:r>
              <a:rPr sz="1300" spc="-5" dirty="0">
                <a:latin typeface="Times New Roman"/>
                <a:cs typeface="Times New Roman"/>
              </a:rPr>
              <a:t>EMAIL</a:t>
            </a:r>
            <a:r>
              <a:rPr sz="1300" spc="-40" dirty="0">
                <a:latin typeface="Times New Roman"/>
                <a:cs typeface="Times New Roman"/>
              </a:rPr>
              <a:t> </a:t>
            </a:r>
            <a:r>
              <a:rPr sz="1300" spc="-5" dirty="0">
                <a:latin typeface="Times New Roman"/>
                <a:cs typeface="Times New Roman"/>
              </a:rPr>
              <a:t>Server</a:t>
            </a:r>
            <a:endParaRPr sz="1300">
              <a:latin typeface="Times New Roman"/>
              <a:cs typeface="Times New Roman"/>
            </a:endParaRPr>
          </a:p>
          <a:p>
            <a:pPr marL="584200" marR="5715" algn="just">
              <a:lnSpc>
                <a:spcPts val="1380"/>
              </a:lnSpc>
              <a:spcBef>
                <a:spcPts val="1205"/>
              </a:spcBef>
            </a:pPr>
            <a:r>
              <a:rPr sz="1200" spc="-5" dirty="0">
                <a:latin typeface="Times New Roman"/>
                <a:cs typeface="Times New Roman"/>
              </a:rPr>
              <a:t>An</a:t>
            </a:r>
            <a:r>
              <a:rPr sz="1200" spc="-50" dirty="0">
                <a:latin typeface="Times New Roman"/>
                <a:cs typeface="Times New Roman"/>
              </a:rPr>
              <a:t> </a:t>
            </a:r>
            <a:r>
              <a:rPr sz="1200" spc="-5" dirty="0">
                <a:latin typeface="Times New Roman"/>
                <a:cs typeface="Times New Roman"/>
              </a:rPr>
              <a:t>e-mail</a:t>
            </a:r>
            <a:r>
              <a:rPr sz="1200" spc="-35" dirty="0">
                <a:latin typeface="Times New Roman"/>
                <a:cs typeface="Times New Roman"/>
              </a:rPr>
              <a:t> </a:t>
            </a:r>
            <a:r>
              <a:rPr sz="1200" spc="-5" dirty="0">
                <a:latin typeface="Times New Roman"/>
                <a:cs typeface="Times New Roman"/>
              </a:rPr>
              <a:t>server</a:t>
            </a:r>
            <a:r>
              <a:rPr sz="1200" spc="-45" dirty="0">
                <a:latin typeface="Times New Roman"/>
                <a:cs typeface="Times New Roman"/>
              </a:rPr>
              <a:t> </a:t>
            </a:r>
            <a:r>
              <a:rPr sz="1200" spc="-5" dirty="0">
                <a:latin typeface="Times New Roman"/>
                <a:cs typeface="Times New Roman"/>
              </a:rPr>
              <a:t>is</a:t>
            </a:r>
            <a:r>
              <a:rPr sz="1200" spc="-35" dirty="0">
                <a:latin typeface="Times New Roman"/>
                <a:cs typeface="Times New Roman"/>
              </a:rPr>
              <a:t> </a:t>
            </a:r>
            <a:r>
              <a:rPr sz="1200" spc="-5" dirty="0">
                <a:latin typeface="Times New Roman"/>
                <a:cs typeface="Times New Roman"/>
              </a:rPr>
              <a:t>a</a:t>
            </a:r>
            <a:r>
              <a:rPr sz="1200" spc="-40" dirty="0">
                <a:latin typeface="Times New Roman"/>
                <a:cs typeface="Times New Roman"/>
              </a:rPr>
              <a:t> </a:t>
            </a:r>
            <a:r>
              <a:rPr sz="1200" dirty="0">
                <a:latin typeface="Times New Roman"/>
                <a:cs typeface="Times New Roman"/>
              </a:rPr>
              <a:t>server</a:t>
            </a:r>
            <a:r>
              <a:rPr sz="1200" spc="-60" dirty="0">
                <a:latin typeface="Times New Roman"/>
                <a:cs typeface="Times New Roman"/>
              </a:rPr>
              <a:t> </a:t>
            </a:r>
            <a:r>
              <a:rPr sz="1200" dirty="0">
                <a:latin typeface="Times New Roman"/>
                <a:cs typeface="Times New Roman"/>
              </a:rPr>
              <a:t>that</a:t>
            </a:r>
            <a:r>
              <a:rPr sz="1200" spc="-60" dirty="0">
                <a:latin typeface="Times New Roman"/>
                <a:cs typeface="Times New Roman"/>
              </a:rPr>
              <a:t> </a:t>
            </a:r>
            <a:r>
              <a:rPr sz="1200" dirty="0">
                <a:latin typeface="Times New Roman"/>
                <a:cs typeface="Times New Roman"/>
              </a:rPr>
              <a:t>handles</a:t>
            </a:r>
            <a:r>
              <a:rPr sz="1200" spc="-35" dirty="0">
                <a:latin typeface="Times New Roman"/>
                <a:cs typeface="Times New Roman"/>
              </a:rPr>
              <a:t> </a:t>
            </a:r>
            <a:r>
              <a:rPr sz="1200" spc="-5" dirty="0">
                <a:latin typeface="Times New Roman"/>
                <a:cs typeface="Times New Roman"/>
              </a:rPr>
              <a:t>and</a:t>
            </a:r>
            <a:r>
              <a:rPr sz="1200" spc="-45" dirty="0">
                <a:latin typeface="Times New Roman"/>
                <a:cs typeface="Times New Roman"/>
              </a:rPr>
              <a:t> </a:t>
            </a:r>
            <a:r>
              <a:rPr sz="1200" spc="-5" dirty="0">
                <a:latin typeface="Times New Roman"/>
                <a:cs typeface="Times New Roman"/>
              </a:rPr>
              <a:t>delivers</a:t>
            </a:r>
            <a:r>
              <a:rPr sz="1200" spc="-45" dirty="0">
                <a:latin typeface="Times New Roman"/>
                <a:cs typeface="Times New Roman"/>
              </a:rPr>
              <a:t> </a:t>
            </a:r>
            <a:r>
              <a:rPr sz="1200" spc="-5" dirty="0">
                <a:latin typeface="Times New Roman"/>
                <a:cs typeface="Times New Roman"/>
              </a:rPr>
              <a:t>e-mail</a:t>
            </a:r>
            <a:r>
              <a:rPr sz="1200" spc="-35" dirty="0">
                <a:latin typeface="Times New Roman"/>
                <a:cs typeface="Times New Roman"/>
              </a:rPr>
              <a:t> </a:t>
            </a:r>
            <a:r>
              <a:rPr sz="1200" dirty="0">
                <a:latin typeface="Times New Roman"/>
                <a:cs typeface="Times New Roman"/>
              </a:rPr>
              <a:t>over</a:t>
            </a:r>
            <a:r>
              <a:rPr sz="1200" spc="-45" dirty="0">
                <a:latin typeface="Times New Roman"/>
                <a:cs typeface="Times New Roman"/>
              </a:rPr>
              <a:t> </a:t>
            </a:r>
            <a:r>
              <a:rPr sz="1200" spc="-5" dirty="0">
                <a:latin typeface="Times New Roman"/>
                <a:cs typeface="Times New Roman"/>
              </a:rPr>
              <a:t>a</a:t>
            </a:r>
            <a:r>
              <a:rPr sz="1200" spc="-45" dirty="0">
                <a:latin typeface="Times New Roman"/>
                <a:cs typeface="Times New Roman"/>
              </a:rPr>
              <a:t> </a:t>
            </a:r>
            <a:r>
              <a:rPr sz="1200" spc="-5" dirty="0">
                <a:latin typeface="Times New Roman"/>
                <a:cs typeface="Times New Roman"/>
              </a:rPr>
              <a:t>network,</a:t>
            </a:r>
            <a:r>
              <a:rPr sz="1200" spc="-40" dirty="0">
                <a:latin typeface="Times New Roman"/>
                <a:cs typeface="Times New Roman"/>
              </a:rPr>
              <a:t> </a:t>
            </a:r>
            <a:r>
              <a:rPr sz="1200" dirty="0">
                <a:latin typeface="Times New Roman"/>
                <a:cs typeface="Times New Roman"/>
              </a:rPr>
              <a:t>using</a:t>
            </a:r>
            <a:r>
              <a:rPr sz="1200" spc="-45" dirty="0">
                <a:latin typeface="Times New Roman"/>
                <a:cs typeface="Times New Roman"/>
              </a:rPr>
              <a:t> </a:t>
            </a:r>
            <a:r>
              <a:rPr sz="1200" spc="-5" dirty="0">
                <a:latin typeface="Times New Roman"/>
                <a:cs typeface="Times New Roman"/>
              </a:rPr>
              <a:t>standard </a:t>
            </a:r>
            <a:r>
              <a:rPr sz="1200" spc="-285" dirty="0">
                <a:latin typeface="Times New Roman"/>
                <a:cs typeface="Times New Roman"/>
              </a:rPr>
              <a:t> </a:t>
            </a:r>
            <a:r>
              <a:rPr sz="1200" spc="-5" dirty="0">
                <a:latin typeface="Times New Roman"/>
                <a:cs typeface="Times New Roman"/>
              </a:rPr>
              <a:t>email protocols. For example, the </a:t>
            </a:r>
            <a:r>
              <a:rPr sz="1200" dirty="0">
                <a:latin typeface="Times New Roman"/>
                <a:cs typeface="Times New Roman"/>
              </a:rPr>
              <a:t>SMTP protocol </a:t>
            </a:r>
            <a:r>
              <a:rPr sz="1200" spc="-5" dirty="0">
                <a:latin typeface="Times New Roman"/>
                <a:cs typeface="Times New Roman"/>
              </a:rPr>
              <a:t>sends messages and handles outgoing </a:t>
            </a:r>
            <a:r>
              <a:rPr sz="1200" dirty="0">
                <a:latin typeface="Times New Roman"/>
                <a:cs typeface="Times New Roman"/>
              </a:rPr>
              <a:t> </a:t>
            </a:r>
            <a:r>
              <a:rPr sz="1200" spc="-5" dirty="0">
                <a:latin typeface="Times New Roman"/>
                <a:cs typeface="Times New Roman"/>
              </a:rPr>
              <a:t>mail</a:t>
            </a:r>
            <a:r>
              <a:rPr sz="1200" spc="-30" dirty="0">
                <a:latin typeface="Times New Roman"/>
                <a:cs typeface="Times New Roman"/>
              </a:rPr>
              <a:t> </a:t>
            </a:r>
            <a:r>
              <a:rPr sz="1200" spc="-5" dirty="0">
                <a:latin typeface="Times New Roman"/>
                <a:cs typeface="Times New Roman"/>
              </a:rPr>
              <a:t>requests.</a:t>
            </a:r>
            <a:r>
              <a:rPr sz="1200" spc="-3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POP3</a:t>
            </a:r>
            <a:r>
              <a:rPr sz="1200" spc="-15" dirty="0">
                <a:latin typeface="Times New Roman"/>
                <a:cs typeface="Times New Roman"/>
              </a:rPr>
              <a:t> </a:t>
            </a:r>
            <a:r>
              <a:rPr sz="1200" spc="-5" dirty="0">
                <a:latin typeface="Times New Roman"/>
                <a:cs typeface="Times New Roman"/>
              </a:rPr>
              <a:t>protocol</a:t>
            </a:r>
            <a:r>
              <a:rPr sz="1200" spc="-30" dirty="0">
                <a:latin typeface="Times New Roman"/>
                <a:cs typeface="Times New Roman"/>
              </a:rPr>
              <a:t> </a:t>
            </a:r>
            <a:r>
              <a:rPr sz="1200" spc="-5" dirty="0">
                <a:latin typeface="Times New Roman"/>
                <a:cs typeface="Times New Roman"/>
              </a:rPr>
              <a:t>receives</a:t>
            </a:r>
            <a:r>
              <a:rPr sz="1200" spc="-30" dirty="0">
                <a:latin typeface="Times New Roman"/>
                <a:cs typeface="Times New Roman"/>
              </a:rPr>
              <a:t> </a:t>
            </a:r>
            <a:r>
              <a:rPr sz="1200" dirty="0">
                <a:latin typeface="Times New Roman"/>
                <a:cs typeface="Times New Roman"/>
              </a:rPr>
              <a:t>messages</a:t>
            </a:r>
            <a:r>
              <a:rPr sz="1200" spc="-40" dirty="0">
                <a:latin typeface="Times New Roman"/>
                <a:cs typeface="Times New Roman"/>
              </a:rPr>
              <a:t> </a:t>
            </a:r>
            <a:r>
              <a:rPr sz="1200" spc="-5" dirty="0">
                <a:latin typeface="Times New Roman"/>
                <a:cs typeface="Times New Roman"/>
              </a:rPr>
              <a:t>and</a:t>
            </a:r>
            <a:r>
              <a:rPr sz="1200" spc="-30" dirty="0">
                <a:latin typeface="Times New Roman"/>
                <a:cs typeface="Times New Roman"/>
              </a:rPr>
              <a:t> </a:t>
            </a:r>
            <a:r>
              <a:rPr sz="1200" spc="-5" dirty="0">
                <a:latin typeface="Times New Roman"/>
                <a:cs typeface="Times New Roman"/>
              </a:rPr>
              <a:t>is</a:t>
            </a:r>
            <a:r>
              <a:rPr sz="1200" spc="-30" dirty="0">
                <a:latin typeface="Times New Roman"/>
                <a:cs typeface="Times New Roman"/>
              </a:rPr>
              <a:t> </a:t>
            </a:r>
            <a:r>
              <a:rPr sz="1200" dirty="0">
                <a:latin typeface="Times New Roman"/>
                <a:cs typeface="Times New Roman"/>
              </a:rPr>
              <a:t>used</a:t>
            </a:r>
            <a:r>
              <a:rPr sz="1200" spc="-30" dirty="0">
                <a:latin typeface="Times New Roman"/>
                <a:cs typeface="Times New Roman"/>
              </a:rPr>
              <a:t> </a:t>
            </a:r>
            <a:r>
              <a:rPr sz="1200" spc="-5" dirty="0">
                <a:latin typeface="Times New Roman"/>
                <a:cs typeface="Times New Roman"/>
              </a:rPr>
              <a:t>to</a:t>
            </a:r>
            <a:r>
              <a:rPr sz="1200" spc="-30" dirty="0">
                <a:latin typeface="Times New Roman"/>
                <a:cs typeface="Times New Roman"/>
              </a:rPr>
              <a:t> </a:t>
            </a:r>
            <a:r>
              <a:rPr sz="1200" spc="-5" dirty="0">
                <a:latin typeface="Times New Roman"/>
                <a:cs typeface="Times New Roman"/>
              </a:rPr>
              <a:t>process</a:t>
            </a:r>
            <a:r>
              <a:rPr sz="1200" spc="-30" dirty="0">
                <a:latin typeface="Times New Roman"/>
                <a:cs typeface="Times New Roman"/>
              </a:rPr>
              <a:t> </a:t>
            </a:r>
            <a:r>
              <a:rPr sz="1200" dirty="0">
                <a:latin typeface="Times New Roman"/>
                <a:cs typeface="Times New Roman"/>
              </a:rPr>
              <a:t>incoming</a:t>
            </a:r>
            <a:r>
              <a:rPr sz="1200" spc="-30" dirty="0">
                <a:latin typeface="Times New Roman"/>
                <a:cs typeface="Times New Roman"/>
              </a:rPr>
              <a:t> </a:t>
            </a:r>
            <a:r>
              <a:rPr sz="1200" spc="-5" dirty="0">
                <a:latin typeface="Times New Roman"/>
                <a:cs typeface="Times New Roman"/>
              </a:rPr>
              <a:t>mail. </a:t>
            </a:r>
            <a:r>
              <a:rPr sz="1200" spc="-290" dirty="0">
                <a:latin typeface="Times New Roman"/>
                <a:cs typeface="Times New Roman"/>
              </a:rPr>
              <a:t> </a:t>
            </a:r>
            <a:r>
              <a:rPr sz="1200" spc="-5" dirty="0">
                <a:latin typeface="Times New Roman"/>
                <a:cs typeface="Times New Roman"/>
              </a:rPr>
              <a:t>When</a:t>
            </a:r>
            <a:r>
              <a:rPr sz="1200" spc="-35" dirty="0">
                <a:latin typeface="Times New Roman"/>
                <a:cs typeface="Times New Roman"/>
              </a:rPr>
              <a:t> </a:t>
            </a:r>
            <a:r>
              <a:rPr sz="1200" spc="-5" dirty="0">
                <a:latin typeface="Times New Roman"/>
                <a:cs typeface="Times New Roman"/>
              </a:rPr>
              <a:t>you</a:t>
            </a:r>
            <a:r>
              <a:rPr sz="1200" spc="-35" dirty="0">
                <a:latin typeface="Times New Roman"/>
                <a:cs typeface="Times New Roman"/>
              </a:rPr>
              <a:t> </a:t>
            </a:r>
            <a:r>
              <a:rPr sz="1200" spc="-5" dirty="0">
                <a:latin typeface="Times New Roman"/>
                <a:cs typeface="Times New Roman"/>
              </a:rPr>
              <a:t>log</a:t>
            </a:r>
            <a:r>
              <a:rPr sz="1200" spc="-35" dirty="0">
                <a:latin typeface="Times New Roman"/>
                <a:cs typeface="Times New Roman"/>
              </a:rPr>
              <a:t> </a:t>
            </a:r>
            <a:r>
              <a:rPr sz="1200" spc="-5" dirty="0">
                <a:latin typeface="Times New Roman"/>
                <a:cs typeface="Times New Roman"/>
              </a:rPr>
              <a:t>on</a:t>
            </a:r>
            <a:r>
              <a:rPr sz="1200" spc="-35" dirty="0">
                <a:latin typeface="Times New Roman"/>
                <a:cs typeface="Times New Roman"/>
              </a:rPr>
              <a:t> </a:t>
            </a:r>
            <a:r>
              <a:rPr sz="1200" spc="-5" dirty="0">
                <a:latin typeface="Times New Roman"/>
                <a:cs typeface="Times New Roman"/>
              </a:rPr>
              <a:t>to</a:t>
            </a:r>
            <a:r>
              <a:rPr sz="1200" spc="-35" dirty="0">
                <a:latin typeface="Times New Roman"/>
                <a:cs typeface="Times New Roman"/>
              </a:rPr>
              <a:t> </a:t>
            </a:r>
            <a:r>
              <a:rPr sz="1200" spc="-5" dirty="0">
                <a:latin typeface="Times New Roman"/>
                <a:cs typeface="Times New Roman"/>
              </a:rPr>
              <a:t>a</a:t>
            </a:r>
            <a:r>
              <a:rPr sz="1200" spc="-10" dirty="0">
                <a:latin typeface="Times New Roman"/>
                <a:cs typeface="Times New Roman"/>
              </a:rPr>
              <a:t> </a:t>
            </a:r>
            <a:r>
              <a:rPr sz="1200" spc="-5" dirty="0">
                <a:latin typeface="Times New Roman"/>
                <a:cs typeface="Times New Roman"/>
              </a:rPr>
              <a:t>mail</a:t>
            </a:r>
            <a:r>
              <a:rPr sz="1200" spc="-20" dirty="0">
                <a:latin typeface="Times New Roman"/>
                <a:cs typeface="Times New Roman"/>
              </a:rPr>
              <a:t> </a:t>
            </a:r>
            <a:r>
              <a:rPr sz="1200" spc="-5" dirty="0">
                <a:latin typeface="Times New Roman"/>
                <a:cs typeface="Times New Roman"/>
              </a:rPr>
              <a:t>server</a:t>
            </a:r>
            <a:r>
              <a:rPr sz="1200" spc="-35" dirty="0">
                <a:latin typeface="Times New Roman"/>
                <a:cs typeface="Times New Roman"/>
              </a:rPr>
              <a:t> </a:t>
            </a:r>
            <a:r>
              <a:rPr sz="1200" spc="-5" dirty="0">
                <a:latin typeface="Times New Roman"/>
                <a:cs typeface="Times New Roman"/>
              </a:rPr>
              <a:t>using</a:t>
            </a:r>
            <a:r>
              <a:rPr sz="1200" spc="-20" dirty="0">
                <a:latin typeface="Times New Roman"/>
                <a:cs typeface="Times New Roman"/>
              </a:rPr>
              <a:t> </a:t>
            </a:r>
            <a:r>
              <a:rPr sz="1200" spc="-5" dirty="0">
                <a:latin typeface="Times New Roman"/>
                <a:cs typeface="Times New Roman"/>
              </a:rPr>
              <a:t>a</a:t>
            </a:r>
            <a:r>
              <a:rPr sz="1200" spc="-35" dirty="0">
                <a:latin typeface="Times New Roman"/>
                <a:cs typeface="Times New Roman"/>
              </a:rPr>
              <a:t> </a:t>
            </a:r>
            <a:r>
              <a:rPr sz="1200" spc="-5" dirty="0">
                <a:latin typeface="Times New Roman"/>
                <a:cs typeface="Times New Roman"/>
              </a:rPr>
              <a:t>webmail</a:t>
            </a:r>
            <a:r>
              <a:rPr sz="1200" spc="-30" dirty="0">
                <a:latin typeface="Times New Roman"/>
                <a:cs typeface="Times New Roman"/>
              </a:rPr>
              <a:t> </a:t>
            </a:r>
            <a:r>
              <a:rPr sz="1200" dirty="0">
                <a:latin typeface="Times New Roman"/>
                <a:cs typeface="Times New Roman"/>
              </a:rPr>
              <a:t>interface</a:t>
            </a:r>
            <a:r>
              <a:rPr sz="1200" spc="-45" dirty="0">
                <a:latin typeface="Times New Roman"/>
                <a:cs typeface="Times New Roman"/>
              </a:rPr>
              <a:t> </a:t>
            </a:r>
            <a:r>
              <a:rPr sz="1200" dirty="0">
                <a:latin typeface="Times New Roman"/>
                <a:cs typeface="Times New Roman"/>
              </a:rPr>
              <a:t>or</a:t>
            </a:r>
            <a:r>
              <a:rPr sz="1200" spc="-25" dirty="0">
                <a:latin typeface="Times New Roman"/>
                <a:cs typeface="Times New Roman"/>
              </a:rPr>
              <a:t> </a:t>
            </a:r>
            <a:r>
              <a:rPr sz="1200" spc="-5" dirty="0">
                <a:latin typeface="Times New Roman"/>
                <a:cs typeface="Times New Roman"/>
              </a:rPr>
              <a:t>email</a:t>
            </a:r>
            <a:r>
              <a:rPr sz="1200" spc="-35" dirty="0">
                <a:latin typeface="Times New Roman"/>
                <a:cs typeface="Times New Roman"/>
              </a:rPr>
              <a:t> </a:t>
            </a:r>
            <a:r>
              <a:rPr sz="1200" spc="-5" dirty="0">
                <a:latin typeface="Times New Roman"/>
                <a:cs typeface="Times New Roman"/>
              </a:rPr>
              <a:t>client,</a:t>
            </a:r>
            <a:r>
              <a:rPr sz="1200" spc="-35" dirty="0">
                <a:latin typeface="Times New Roman"/>
                <a:cs typeface="Times New Roman"/>
              </a:rPr>
              <a:t> </a:t>
            </a:r>
            <a:r>
              <a:rPr sz="1200" dirty="0">
                <a:latin typeface="Times New Roman"/>
                <a:cs typeface="Times New Roman"/>
              </a:rPr>
              <a:t>these</a:t>
            </a:r>
            <a:r>
              <a:rPr sz="1200" spc="-45" dirty="0">
                <a:latin typeface="Times New Roman"/>
                <a:cs typeface="Times New Roman"/>
              </a:rPr>
              <a:t> </a:t>
            </a:r>
            <a:r>
              <a:rPr sz="1200" spc="-5" dirty="0">
                <a:latin typeface="Times New Roman"/>
                <a:cs typeface="Times New Roman"/>
              </a:rPr>
              <a:t>protocols </a:t>
            </a:r>
            <a:r>
              <a:rPr sz="1200" spc="-285" dirty="0">
                <a:latin typeface="Times New Roman"/>
                <a:cs typeface="Times New Roman"/>
              </a:rPr>
              <a:t> </a:t>
            </a:r>
            <a:r>
              <a:rPr sz="1200" spc="-5" dirty="0">
                <a:latin typeface="Times New Roman"/>
                <a:cs typeface="Times New Roman"/>
              </a:rPr>
              <a:t>handle</a:t>
            </a:r>
            <a:r>
              <a:rPr sz="1200" spc="-15" dirty="0">
                <a:latin typeface="Times New Roman"/>
                <a:cs typeface="Times New Roman"/>
              </a:rPr>
              <a:t> </a:t>
            </a:r>
            <a:r>
              <a:rPr sz="1200" dirty="0">
                <a:latin typeface="Times New Roman"/>
                <a:cs typeface="Times New Roman"/>
              </a:rPr>
              <a:t>all</a:t>
            </a:r>
            <a:r>
              <a:rPr sz="1200" spc="-5" dirty="0">
                <a:latin typeface="Times New Roman"/>
                <a:cs typeface="Times New Roman"/>
              </a:rPr>
              <a:t> the connections behind the scenes.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pPr>
            <a:endParaRPr sz="1200">
              <a:latin typeface="Times New Roman"/>
              <a:cs typeface="Times New Roman"/>
            </a:endParaRPr>
          </a:p>
          <a:p>
            <a:pPr marL="241300" indent="-228600" algn="just">
              <a:lnSpc>
                <a:spcPct val="100000"/>
              </a:lnSpc>
              <a:buChar char="●"/>
              <a:tabLst>
                <a:tab pos="241300" algn="l"/>
              </a:tabLst>
            </a:pPr>
            <a:r>
              <a:rPr sz="1300" spc="-5" dirty="0">
                <a:latin typeface="Times New Roman"/>
                <a:cs typeface="Times New Roman"/>
              </a:rPr>
              <a:t>Wireless</a:t>
            </a:r>
            <a:r>
              <a:rPr sz="1300" spc="-35" dirty="0">
                <a:latin typeface="Times New Roman"/>
                <a:cs typeface="Times New Roman"/>
              </a:rPr>
              <a:t> </a:t>
            </a:r>
            <a:r>
              <a:rPr sz="1300" spc="-5" dirty="0">
                <a:latin typeface="Times New Roman"/>
                <a:cs typeface="Times New Roman"/>
              </a:rPr>
              <a:t>Network</a:t>
            </a:r>
            <a:endParaRPr sz="1300">
              <a:latin typeface="Times New Roman"/>
              <a:cs typeface="Times New Roman"/>
            </a:endParaRPr>
          </a:p>
          <a:p>
            <a:pPr marL="127000" marR="7620" algn="just">
              <a:lnSpc>
                <a:spcPts val="1380"/>
              </a:lnSpc>
              <a:spcBef>
                <a:spcPts val="830"/>
              </a:spcBef>
            </a:pPr>
            <a:r>
              <a:rPr sz="1200" spc="-5" dirty="0">
                <a:latin typeface="Times New Roman"/>
                <a:cs typeface="Times New Roman"/>
              </a:rPr>
              <a:t>A wireless </a:t>
            </a:r>
            <a:r>
              <a:rPr sz="1200" dirty="0">
                <a:latin typeface="Times New Roman"/>
                <a:cs typeface="Times New Roman"/>
              </a:rPr>
              <a:t>network </a:t>
            </a:r>
            <a:r>
              <a:rPr sz="1200" spc="-5" dirty="0">
                <a:latin typeface="Times New Roman"/>
                <a:cs typeface="Times New Roman"/>
              </a:rPr>
              <a:t>broadcasts an access </a:t>
            </a:r>
            <a:r>
              <a:rPr sz="1200" dirty="0">
                <a:latin typeface="Times New Roman"/>
                <a:cs typeface="Times New Roman"/>
              </a:rPr>
              <a:t>signal to </a:t>
            </a:r>
            <a:r>
              <a:rPr sz="1200" spc="-5" dirty="0">
                <a:latin typeface="Times New Roman"/>
                <a:cs typeface="Times New Roman"/>
              </a:rPr>
              <a:t>the workstations or </a:t>
            </a:r>
            <a:r>
              <a:rPr sz="1200" dirty="0">
                <a:latin typeface="Times New Roman"/>
                <a:cs typeface="Times New Roman"/>
              </a:rPr>
              <a:t>PCs. </a:t>
            </a:r>
            <a:r>
              <a:rPr sz="1200" spc="-5" dirty="0">
                <a:latin typeface="Times New Roman"/>
                <a:cs typeface="Times New Roman"/>
              </a:rPr>
              <a:t>This enables </a:t>
            </a:r>
            <a:r>
              <a:rPr sz="1200" dirty="0">
                <a:latin typeface="Times New Roman"/>
                <a:cs typeface="Times New Roman"/>
              </a:rPr>
              <a:t>mobility </a:t>
            </a:r>
            <a:r>
              <a:rPr sz="1200" spc="5" dirty="0">
                <a:latin typeface="Times New Roman"/>
                <a:cs typeface="Times New Roman"/>
              </a:rPr>
              <a:t> </a:t>
            </a:r>
            <a:r>
              <a:rPr sz="1200" spc="-5" dirty="0">
                <a:latin typeface="Times New Roman"/>
                <a:cs typeface="Times New Roman"/>
              </a:rPr>
              <a:t>among laptops, tablets, </a:t>
            </a:r>
            <a:r>
              <a:rPr sz="1200" spc="-10" dirty="0">
                <a:latin typeface="Times New Roman"/>
                <a:cs typeface="Times New Roman"/>
              </a:rPr>
              <a:t>and </a:t>
            </a:r>
            <a:r>
              <a:rPr sz="1200" dirty="0">
                <a:latin typeface="Times New Roman"/>
                <a:cs typeface="Times New Roman"/>
              </a:rPr>
              <a:t>PCs </a:t>
            </a:r>
            <a:r>
              <a:rPr sz="1200" spc="-10" dirty="0">
                <a:latin typeface="Times New Roman"/>
                <a:cs typeface="Times New Roman"/>
              </a:rPr>
              <a:t>from </a:t>
            </a:r>
            <a:r>
              <a:rPr sz="1200" spc="-5" dirty="0">
                <a:latin typeface="Times New Roman"/>
                <a:cs typeface="Times New Roman"/>
              </a:rPr>
              <a:t>room to room while maintaining a </a:t>
            </a:r>
            <a:r>
              <a:rPr sz="1200" spc="-10" dirty="0">
                <a:latin typeface="Times New Roman"/>
                <a:cs typeface="Times New Roman"/>
              </a:rPr>
              <a:t>firm </a:t>
            </a:r>
            <a:r>
              <a:rPr sz="1200" spc="-5" dirty="0">
                <a:latin typeface="Times New Roman"/>
                <a:cs typeface="Times New Roman"/>
              </a:rPr>
              <a:t>network connection </a:t>
            </a:r>
            <a:r>
              <a:rPr sz="1200" dirty="0">
                <a:latin typeface="Times New Roman"/>
                <a:cs typeface="Times New Roman"/>
              </a:rPr>
              <a:t> </a:t>
            </a:r>
            <a:r>
              <a:rPr sz="1200" spc="-5" dirty="0">
                <a:latin typeface="Times New Roman"/>
                <a:cs typeface="Times New Roman"/>
              </a:rPr>
              <a:t>continuously. A</a:t>
            </a:r>
            <a:r>
              <a:rPr sz="1200" dirty="0">
                <a:latin typeface="Times New Roman"/>
                <a:cs typeface="Times New Roman"/>
              </a:rPr>
              <a:t> </a:t>
            </a:r>
            <a:r>
              <a:rPr sz="1200" spc="-5" dirty="0">
                <a:latin typeface="Times New Roman"/>
                <a:cs typeface="Times New Roman"/>
              </a:rPr>
              <a:t>wireless</a:t>
            </a:r>
            <a:r>
              <a:rPr sz="1200" spc="15" dirty="0">
                <a:latin typeface="Times New Roman"/>
                <a:cs typeface="Times New Roman"/>
              </a:rPr>
              <a:t> </a:t>
            </a:r>
            <a:r>
              <a:rPr sz="1200" spc="-5" dirty="0">
                <a:latin typeface="Times New Roman"/>
                <a:cs typeface="Times New Roman"/>
              </a:rPr>
              <a:t>network</a:t>
            </a:r>
            <a:r>
              <a:rPr sz="1200" spc="-15" dirty="0">
                <a:latin typeface="Times New Roman"/>
                <a:cs typeface="Times New Roman"/>
              </a:rPr>
              <a:t> </a:t>
            </a:r>
            <a:r>
              <a:rPr sz="1200" spc="-5" dirty="0">
                <a:latin typeface="Times New Roman"/>
                <a:cs typeface="Times New Roman"/>
              </a:rPr>
              <a:t>also</a:t>
            </a:r>
            <a:r>
              <a:rPr sz="1200" dirty="0">
                <a:latin typeface="Times New Roman"/>
                <a:cs typeface="Times New Roman"/>
              </a:rPr>
              <a:t> </a:t>
            </a:r>
            <a:r>
              <a:rPr sz="1200" spc="-5" dirty="0">
                <a:latin typeface="Times New Roman"/>
                <a:cs typeface="Times New Roman"/>
              </a:rPr>
              <a:t>presents</a:t>
            </a:r>
            <a:r>
              <a:rPr sz="1200" dirty="0">
                <a:latin typeface="Times New Roman"/>
                <a:cs typeface="Times New Roman"/>
              </a:rPr>
              <a:t> additional</a:t>
            </a:r>
            <a:r>
              <a:rPr sz="1200" spc="-5" dirty="0">
                <a:latin typeface="Times New Roman"/>
                <a:cs typeface="Times New Roman"/>
              </a:rPr>
              <a:t> security</a:t>
            </a:r>
            <a:r>
              <a:rPr sz="1200" spc="15" dirty="0">
                <a:latin typeface="Times New Roman"/>
                <a:cs typeface="Times New Roman"/>
              </a:rPr>
              <a:t> </a:t>
            </a:r>
            <a:r>
              <a:rPr sz="1200" spc="-5" dirty="0">
                <a:latin typeface="Times New Roman"/>
                <a:cs typeface="Times New Roman"/>
              </a:rPr>
              <a:t>requirements.</a:t>
            </a:r>
            <a:endParaRPr sz="1200">
              <a:latin typeface="Times New Roman"/>
              <a:cs typeface="Times New Roman"/>
            </a:endParaRPr>
          </a:p>
          <a:p>
            <a:pPr>
              <a:lnSpc>
                <a:spcPct val="100000"/>
              </a:lnSpc>
              <a:spcBef>
                <a:spcPts val="15"/>
              </a:spcBef>
            </a:pPr>
            <a:endParaRPr sz="1800">
              <a:latin typeface="Times New Roman"/>
              <a:cs typeface="Times New Roman"/>
            </a:endParaRPr>
          </a:p>
          <a:p>
            <a:pPr marL="241300" indent="-228600" algn="just">
              <a:lnSpc>
                <a:spcPct val="100000"/>
              </a:lnSpc>
              <a:buChar char="●"/>
              <a:tabLst>
                <a:tab pos="241300" algn="l"/>
              </a:tabLst>
            </a:pPr>
            <a:r>
              <a:rPr sz="1300" spc="-5" dirty="0">
                <a:latin typeface="Times New Roman"/>
                <a:cs typeface="Times New Roman"/>
              </a:rPr>
              <a:t>Ethernet</a:t>
            </a:r>
            <a:endParaRPr sz="1300">
              <a:latin typeface="Times New Roman"/>
              <a:cs typeface="Times New Roman"/>
            </a:endParaRPr>
          </a:p>
          <a:p>
            <a:pPr marL="127000" algn="just">
              <a:lnSpc>
                <a:spcPts val="1410"/>
              </a:lnSpc>
              <a:spcBef>
                <a:spcPts val="735"/>
              </a:spcBef>
            </a:pPr>
            <a:r>
              <a:rPr sz="1200" spc="-5" dirty="0">
                <a:latin typeface="Times New Roman"/>
                <a:cs typeface="Times New Roman"/>
              </a:rPr>
              <a:t>This</a:t>
            </a:r>
            <a:r>
              <a:rPr sz="1200" dirty="0">
                <a:latin typeface="Times New Roman"/>
                <a:cs typeface="Times New Roman"/>
              </a:rPr>
              <a:t> </a:t>
            </a:r>
            <a:r>
              <a:rPr sz="1200" spc="-5" dirty="0">
                <a:latin typeface="Times New Roman"/>
                <a:cs typeface="Times New Roman"/>
              </a:rPr>
              <a:t>is</a:t>
            </a:r>
            <a:r>
              <a:rPr sz="1200" spc="15"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backbone of</a:t>
            </a:r>
            <a:r>
              <a:rPr sz="1200" dirty="0">
                <a:latin typeface="Times New Roman"/>
                <a:cs typeface="Times New Roman"/>
              </a:rPr>
              <a:t> our </a:t>
            </a:r>
            <a:r>
              <a:rPr sz="1200" spc="-5" dirty="0">
                <a:latin typeface="Times New Roman"/>
                <a:cs typeface="Times New Roman"/>
              </a:rPr>
              <a:t>network.</a:t>
            </a:r>
            <a:r>
              <a:rPr sz="1200" spc="20" dirty="0">
                <a:latin typeface="Times New Roman"/>
                <a:cs typeface="Times New Roman"/>
              </a:rPr>
              <a:t> </a:t>
            </a:r>
            <a:r>
              <a:rPr sz="1200" spc="-15" dirty="0">
                <a:latin typeface="Times New Roman"/>
                <a:cs typeface="Times New Roman"/>
              </a:rPr>
              <a:t>It</a:t>
            </a:r>
            <a:r>
              <a:rPr sz="1200" spc="30" dirty="0">
                <a:latin typeface="Times New Roman"/>
                <a:cs typeface="Times New Roman"/>
              </a:rPr>
              <a:t> </a:t>
            </a:r>
            <a:r>
              <a:rPr sz="1200" spc="-5" dirty="0">
                <a:latin typeface="Times New Roman"/>
                <a:cs typeface="Times New Roman"/>
              </a:rPr>
              <a:t>consists</a:t>
            </a:r>
            <a:r>
              <a:rPr sz="1200" dirty="0">
                <a:latin typeface="Times New Roman"/>
                <a:cs typeface="Times New Roman"/>
              </a:rPr>
              <a:t> </a:t>
            </a:r>
            <a:r>
              <a:rPr sz="1200" spc="-5" dirty="0">
                <a:latin typeface="Times New Roman"/>
                <a:cs typeface="Times New Roman"/>
              </a:rPr>
              <a:t>of</a:t>
            </a:r>
            <a:r>
              <a:rPr sz="1200" dirty="0">
                <a:latin typeface="Times New Roman"/>
                <a:cs typeface="Times New Roman"/>
              </a:rPr>
              <a:t> </a:t>
            </a:r>
            <a:r>
              <a:rPr sz="1200" spc="-5" dirty="0">
                <a:latin typeface="Times New Roman"/>
                <a:cs typeface="Times New Roman"/>
              </a:rPr>
              <a:t>the</a:t>
            </a:r>
            <a:r>
              <a:rPr sz="1200" spc="5" dirty="0">
                <a:latin typeface="Times New Roman"/>
                <a:cs typeface="Times New Roman"/>
              </a:rPr>
              <a:t> </a:t>
            </a:r>
            <a:r>
              <a:rPr sz="1200" spc="-5" dirty="0">
                <a:latin typeface="Times New Roman"/>
                <a:cs typeface="Times New Roman"/>
              </a:rPr>
              <a:t>cabling</a:t>
            </a:r>
            <a:r>
              <a:rPr sz="1200" dirty="0">
                <a:latin typeface="Times New Roman"/>
                <a:cs typeface="Times New Roman"/>
              </a:rPr>
              <a:t> </a:t>
            </a:r>
            <a:r>
              <a:rPr sz="1200" spc="-10" dirty="0">
                <a:latin typeface="Times New Roman"/>
                <a:cs typeface="Times New Roman"/>
              </a:rPr>
              <a:t>and</a:t>
            </a:r>
            <a:r>
              <a:rPr sz="1200" spc="15"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dirty="0">
                <a:latin typeface="Times New Roman"/>
                <a:cs typeface="Times New Roman"/>
              </a:rPr>
              <a:t>typically </a:t>
            </a:r>
            <a:r>
              <a:rPr sz="1200" spc="-5" dirty="0">
                <a:latin typeface="Times New Roman"/>
                <a:cs typeface="Times New Roman"/>
              </a:rPr>
              <a:t>able</a:t>
            </a:r>
            <a:r>
              <a:rPr sz="1200" spc="-10" dirty="0">
                <a:latin typeface="Times New Roman"/>
                <a:cs typeface="Times New Roman"/>
              </a:rPr>
              <a:t> </a:t>
            </a:r>
            <a:r>
              <a:rPr sz="1200" spc="-5" dirty="0">
                <a:latin typeface="Times New Roman"/>
                <a:cs typeface="Times New Roman"/>
              </a:rPr>
              <a:t>to</a:t>
            </a:r>
            <a:endParaRPr sz="1200">
              <a:latin typeface="Times New Roman"/>
              <a:cs typeface="Times New Roman"/>
            </a:endParaRPr>
          </a:p>
          <a:p>
            <a:pPr marL="127000" marR="6350" algn="just">
              <a:lnSpc>
                <a:spcPts val="1380"/>
              </a:lnSpc>
              <a:spcBef>
                <a:spcPts val="70"/>
              </a:spcBef>
            </a:pPr>
            <a:r>
              <a:rPr sz="1200" spc="-5" dirty="0">
                <a:latin typeface="Times New Roman"/>
                <a:cs typeface="Times New Roman"/>
              </a:rPr>
              <a:t>transfer </a:t>
            </a:r>
            <a:r>
              <a:rPr sz="1200" dirty="0">
                <a:latin typeface="Times New Roman"/>
                <a:cs typeface="Times New Roman"/>
              </a:rPr>
              <a:t>data at </a:t>
            </a:r>
            <a:r>
              <a:rPr sz="1200" spc="-5" dirty="0">
                <a:latin typeface="Times New Roman"/>
                <a:cs typeface="Times New Roman"/>
              </a:rPr>
              <a:t>a </a:t>
            </a:r>
            <a:r>
              <a:rPr sz="1200" spc="-10" dirty="0">
                <a:latin typeface="Times New Roman"/>
                <a:cs typeface="Times New Roman"/>
              </a:rPr>
              <a:t>rate </a:t>
            </a:r>
            <a:r>
              <a:rPr sz="1200" spc="-5" dirty="0">
                <a:latin typeface="Times New Roman"/>
                <a:cs typeface="Times New Roman"/>
              </a:rPr>
              <a:t>of </a:t>
            </a:r>
            <a:r>
              <a:rPr sz="1200" dirty="0">
                <a:latin typeface="Times New Roman"/>
                <a:cs typeface="Times New Roman"/>
              </a:rPr>
              <a:t>100mb/s. </a:t>
            </a:r>
            <a:r>
              <a:rPr sz="1200" spc="-15" dirty="0">
                <a:latin typeface="Times New Roman"/>
                <a:cs typeface="Times New Roman"/>
              </a:rPr>
              <a:t>It </a:t>
            </a:r>
            <a:r>
              <a:rPr sz="1200" spc="-5" dirty="0">
                <a:latin typeface="Times New Roman"/>
                <a:cs typeface="Times New Roman"/>
              </a:rPr>
              <a:t>is a system </a:t>
            </a:r>
            <a:r>
              <a:rPr sz="1200" spc="-10" dirty="0">
                <a:latin typeface="Times New Roman"/>
                <a:cs typeface="Times New Roman"/>
              </a:rPr>
              <a:t>for </a:t>
            </a:r>
            <a:r>
              <a:rPr sz="1200" spc="-5" dirty="0">
                <a:latin typeface="Times New Roman"/>
                <a:cs typeface="Times New Roman"/>
              </a:rPr>
              <a:t>connecting a number of computer </a:t>
            </a:r>
            <a:r>
              <a:rPr sz="1200" dirty="0">
                <a:latin typeface="Times New Roman"/>
                <a:cs typeface="Times New Roman"/>
              </a:rPr>
              <a:t>systems </a:t>
            </a:r>
            <a:r>
              <a:rPr sz="1200" spc="-5" dirty="0">
                <a:latin typeface="Times New Roman"/>
                <a:cs typeface="Times New Roman"/>
              </a:rPr>
              <a:t>to </a:t>
            </a:r>
            <a:r>
              <a:rPr sz="1200" dirty="0">
                <a:latin typeface="Times New Roman"/>
                <a:cs typeface="Times New Roman"/>
              </a:rPr>
              <a:t> </a:t>
            </a:r>
            <a:r>
              <a:rPr sz="1200" spc="-5" dirty="0">
                <a:latin typeface="Times New Roman"/>
                <a:cs typeface="Times New Roman"/>
              </a:rPr>
              <a:t>form a local area network, with protocols to control the passing of information </a:t>
            </a:r>
            <a:r>
              <a:rPr sz="1200" spc="-10" dirty="0">
                <a:latin typeface="Times New Roman"/>
                <a:cs typeface="Times New Roman"/>
              </a:rPr>
              <a:t>and </a:t>
            </a:r>
            <a:r>
              <a:rPr sz="1200" spc="-5" dirty="0">
                <a:latin typeface="Times New Roman"/>
                <a:cs typeface="Times New Roman"/>
              </a:rPr>
              <a:t>to avoid </a:t>
            </a:r>
            <a:r>
              <a:rPr sz="1200" dirty="0">
                <a:latin typeface="Times New Roman"/>
                <a:cs typeface="Times New Roman"/>
              </a:rPr>
              <a:t> </a:t>
            </a:r>
            <a:r>
              <a:rPr sz="1200" spc="-5" dirty="0">
                <a:latin typeface="Times New Roman"/>
                <a:cs typeface="Times New Roman"/>
              </a:rPr>
              <a:t>simultaneous transmission by two or </a:t>
            </a:r>
            <a:r>
              <a:rPr sz="1200" dirty="0">
                <a:latin typeface="Times New Roman"/>
                <a:cs typeface="Times New Roman"/>
              </a:rPr>
              <a:t>more </a:t>
            </a:r>
            <a:r>
              <a:rPr sz="1200" spc="-5" dirty="0">
                <a:latin typeface="Times New Roman"/>
                <a:cs typeface="Times New Roman"/>
              </a:rPr>
              <a:t>systems. Among </a:t>
            </a:r>
            <a:r>
              <a:rPr sz="1200" dirty="0">
                <a:latin typeface="Times New Roman"/>
                <a:cs typeface="Times New Roman"/>
              </a:rPr>
              <a:t>the </a:t>
            </a:r>
            <a:r>
              <a:rPr sz="1200" spc="-5" dirty="0">
                <a:latin typeface="Times New Roman"/>
                <a:cs typeface="Times New Roman"/>
              </a:rPr>
              <a:t>different types of ethernet, we </a:t>
            </a:r>
            <a:r>
              <a:rPr sz="1200" dirty="0">
                <a:latin typeface="Times New Roman"/>
                <a:cs typeface="Times New Roman"/>
              </a:rPr>
              <a:t> </a:t>
            </a:r>
            <a:r>
              <a:rPr sz="1200" spc="-5" dirty="0">
                <a:latin typeface="Times New Roman"/>
                <a:cs typeface="Times New Roman"/>
              </a:rPr>
              <a:t>have used </a:t>
            </a:r>
            <a:r>
              <a:rPr sz="1200" dirty="0">
                <a:latin typeface="Times New Roman"/>
                <a:cs typeface="Times New Roman"/>
              </a:rPr>
              <a:t>Gigabit </a:t>
            </a:r>
            <a:r>
              <a:rPr sz="1200" spc="-5" dirty="0">
                <a:latin typeface="Times New Roman"/>
                <a:cs typeface="Times New Roman"/>
              </a:rPr>
              <a:t>Ethernet, which is a type </a:t>
            </a:r>
            <a:r>
              <a:rPr sz="1200" dirty="0">
                <a:latin typeface="Times New Roman"/>
                <a:cs typeface="Times New Roman"/>
              </a:rPr>
              <a:t>of </a:t>
            </a:r>
            <a:r>
              <a:rPr sz="1200" spc="-5" dirty="0">
                <a:latin typeface="Times New Roman"/>
                <a:cs typeface="Times New Roman"/>
              </a:rPr>
              <a:t>Ethernet </a:t>
            </a:r>
            <a:r>
              <a:rPr sz="1200" dirty="0">
                <a:latin typeface="Times New Roman"/>
                <a:cs typeface="Times New Roman"/>
              </a:rPr>
              <a:t>network </a:t>
            </a:r>
            <a:r>
              <a:rPr sz="1200" spc="-5" dirty="0">
                <a:latin typeface="Times New Roman"/>
                <a:cs typeface="Times New Roman"/>
              </a:rPr>
              <a:t>capable of transferring data at a </a:t>
            </a:r>
            <a:r>
              <a:rPr sz="1200" dirty="0">
                <a:latin typeface="Times New Roman"/>
                <a:cs typeface="Times New Roman"/>
              </a:rPr>
              <a:t> </a:t>
            </a:r>
            <a:r>
              <a:rPr sz="1200" spc="-5" dirty="0">
                <a:latin typeface="Times New Roman"/>
                <a:cs typeface="Times New Roman"/>
              </a:rPr>
              <a:t>rate</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5" dirty="0">
                <a:latin typeface="Times New Roman"/>
                <a:cs typeface="Times New Roman"/>
              </a:rPr>
              <a:t>1000</a:t>
            </a:r>
            <a:r>
              <a:rPr sz="1200" spc="-15" dirty="0">
                <a:latin typeface="Times New Roman"/>
                <a:cs typeface="Times New Roman"/>
              </a:rPr>
              <a:t> </a:t>
            </a:r>
            <a:r>
              <a:rPr sz="1200" spc="-5" dirty="0">
                <a:latin typeface="Times New Roman"/>
                <a:cs typeface="Times New Roman"/>
              </a:rPr>
              <a:t>Mbps and</a:t>
            </a:r>
            <a:r>
              <a:rPr sz="1200" spc="-10" dirty="0">
                <a:latin typeface="Times New Roman"/>
                <a:cs typeface="Times New Roman"/>
              </a:rPr>
              <a:t> </a:t>
            </a:r>
            <a:r>
              <a:rPr sz="1200" dirty="0">
                <a:latin typeface="Times New Roman"/>
                <a:cs typeface="Times New Roman"/>
              </a:rPr>
              <a:t>fast</a:t>
            </a:r>
            <a:r>
              <a:rPr sz="1200" spc="-15" dirty="0">
                <a:latin typeface="Times New Roman"/>
                <a:cs typeface="Times New Roman"/>
              </a:rPr>
              <a:t> </a:t>
            </a:r>
            <a:r>
              <a:rPr sz="1200" spc="-5" dirty="0">
                <a:latin typeface="Times New Roman"/>
                <a:cs typeface="Times New Roman"/>
              </a:rPr>
              <a:t>Ethernet</a:t>
            </a:r>
            <a:r>
              <a:rPr sz="1200" spc="-20" dirty="0">
                <a:latin typeface="Times New Roman"/>
                <a:cs typeface="Times New Roman"/>
              </a:rPr>
              <a:t> </a:t>
            </a:r>
            <a:r>
              <a:rPr sz="1200" spc="-5" dirty="0">
                <a:latin typeface="Times New Roman"/>
                <a:cs typeface="Times New Roman"/>
              </a:rPr>
              <a:t>is a</a:t>
            </a:r>
            <a:r>
              <a:rPr sz="1200" spc="-20" dirty="0">
                <a:latin typeface="Times New Roman"/>
                <a:cs typeface="Times New Roman"/>
              </a:rPr>
              <a:t> </a:t>
            </a:r>
            <a:r>
              <a:rPr sz="1200" spc="-5" dirty="0">
                <a:latin typeface="Times New Roman"/>
                <a:cs typeface="Times New Roman"/>
              </a:rPr>
              <a:t>type</a:t>
            </a:r>
            <a:r>
              <a:rPr sz="1200" spc="-10" dirty="0">
                <a:latin typeface="Times New Roman"/>
                <a:cs typeface="Times New Roman"/>
              </a:rPr>
              <a:t> </a:t>
            </a:r>
            <a:r>
              <a:rPr sz="1200" spc="-5" dirty="0">
                <a:latin typeface="Times New Roman"/>
                <a:cs typeface="Times New Roman"/>
              </a:rPr>
              <a:t>of</a:t>
            </a:r>
            <a:r>
              <a:rPr sz="1200" spc="-15" dirty="0">
                <a:latin typeface="Times New Roman"/>
                <a:cs typeface="Times New Roman"/>
              </a:rPr>
              <a:t> </a:t>
            </a:r>
            <a:r>
              <a:rPr sz="1200" spc="-5" dirty="0">
                <a:latin typeface="Times New Roman"/>
                <a:cs typeface="Times New Roman"/>
              </a:rPr>
              <a:t>Ethernet</a:t>
            </a:r>
            <a:r>
              <a:rPr sz="1200" spc="-25" dirty="0">
                <a:latin typeface="Times New Roman"/>
                <a:cs typeface="Times New Roman"/>
              </a:rPr>
              <a:t> </a:t>
            </a:r>
            <a:r>
              <a:rPr sz="1200" dirty="0">
                <a:latin typeface="Times New Roman"/>
                <a:cs typeface="Times New Roman"/>
              </a:rPr>
              <a:t>network</a:t>
            </a:r>
            <a:r>
              <a:rPr sz="1200" spc="-35"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can</a:t>
            </a:r>
            <a:r>
              <a:rPr sz="1200" spc="-30" dirty="0">
                <a:latin typeface="Times New Roman"/>
                <a:cs typeface="Times New Roman"/>
              </a:rPr>
              <a:t> </a:t>
            </a:r>
            <a:r>
              <a:rPr sz="1200" spc="-5" dirty="0">
                <a:latin typeface="Times New Roman"/>
                <a:cs typeface="Times New Roman"/>
              </a:rPr>
              <a:t>transfer</a:t>
            </a:r>
            <a:r>
              <a:rPr sz="1200" spc="-15" dirty="0">
                <a:latin typeface="Times New Roman"/>
                <a:cs typeface="Times New Roman"/>
              </a:rPr>
              <a:t> </a:t>
            </a:r>
            <a:r>
              <a:rPr sz="1200" spc="-5" dirty="0">
                <a:latin typeface="Times New Roman"/>
                <a:cs typeface="Times New Roman"/>
              </a:rPr>
              <a:t>data</a:t>
            </a:r>
            <a:r>
              <a:rPr sz="1200" dirty="0">
                <a:latin typeface="Times New Roman"/>
                <a:cs typeface="Times New Roman"/>
              </a:rPr>
              <a:t> </a:t>
            </a:r>
            <a:r>
              <a:rPr sz="1200" spc="-5" dirty="0">
                <a:latin typeface="Times New Roman"/>
                <a:cs typeface="Times New Roman"/>
              </a:rPr>
              <a:t>at</a:t>
            </a:r>
            <a:r>
              <a:rPr sz="1200" spc="-20" dirty="0">
                <a:latin typeface="Times New Roman"/>
                <a:cs typeface="Times New Roman"/>
              </a:rPr>
              <a:t> </a:t>
            </a:r>
            <a:r>
              <a:rPr sz="1200" spc="-5" dirty="0">
                <a:latin typeface="Times New Roman"/>
                <a:cs typeface="Times New Roman"/>
              </a:rPr>
              <a:t>a</a:t>
            </a:r>
            <a:r>
              <a:rPr sz="1200" spc="-15" dirty="0">
                <a:latin typeface="Times New Roman"/>
                <a:cs typeface="Times New Roman"/>
              </a:rPr>
              <a:t> </a:t>
            </a:r>
            <a:r>
              <a:rPr sz="1200" dirty="0">
                <a:latin typeface="Times New Roman"/>
                <a:cs typeface="Times New Roman"/>
              </a:rPr>
              <a:t>rate</a:t>
            </a:r>
            <a:r>
              <a:rPr sz="1200" spc="-20" dirty="0">
                <a:latin typeface="Times New Roman"/>
                <a:cs typeface="Times New Roman"/>
              </a:rPr>
              <a:t> </a:t>
            </a:r>
            <a:r>
              <a:rPr sz="1200" dirty="0">
                <a:latin typeface="Times New Roman"/>
                <a:cs typeface="Times New Roman"/>
              </a:rPr>
              <a:t>of </a:t>
            </a:r>
            <a:r>
              <a:rPr sz="1200" spc="-285" dirty="0">
                <a:latin typeface="Times New Roman"/>
                <a:cs typeface="Times New Roman"/>
              </a:rPr>
              <a:t> </a:t>
            </a:r>
            <a:r>
              <a:rPr sz="1200" spc="-5" dirty="0">
                <a:latin typeface="Times New Roman"/>
                <a:cs typeface="Times New Roman"/>
              </a:rPr>
              <a:t>100</a:t>
            </a:r>
            <a:r>
              <a:rPr sz="1200" spc="-10" dirty="0">
                <a:latin typeface="Times New Roman"/>
                <a:cs typeface="Times New Roman"/>
              </a:rPr>
              <a:t> </a:t>
            </a:r>
            <a:r>
              <a:rPr sz="1200" spc="-5" dirty="0">
                <a:latin typeface="Times New Roman"/>
                <a:cs typeface="Times New Roman"/>
              </a:rPr>
              <a:t>Mbps.</a:t>
            </a:r>
            <a:endParaRPr sz="12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6</a:t>
            </a:r>
            <a:endParaRPr sz="1100">
              <a:latin typeface="Calibri"/>
              <a:cs typeface="Calibri"/>
            </a:endParaRPr>
          </a:p>
        </p:txBody>
      </p:sp>
      <p:sp>
        <p:nvSpPr>
          <p:cNvPr id="2" name="object 2"/>
          <p:cNvSpPr txBox="1"/>
          <p:nvPr/>
        </p:nvSpPr>
        <p:spPr>
          <a:xfrm>
            <a:off x="787400" y="1140425"/>
            <a:ext cx="6076315" cy="2147570"/>
          </a:xfrm>
          <a:prstGeom prst="rect">
            <a:avLst/>
          </a:prstGeom>
        </p:spPr>
        <p:txBody>
          <a:bodyPr vert="horz" wrap="square" lIns="0" tIns="113030" rIns="0" bIns="0" rtlCol="0">
            <a:spAutoFit/>
          </a:bodyPr>
          <a:lstStyle/>
          <a:p>
            <a:pPr marL="241300" indent="-228600">
              <a:lnSpc>
                <a:spcPct val="100000"/>
              </a:lnSpc>
              <a:spcBef>
                <a:spcPts val="890"/>
              </a:spcBef>
              <a:buChar char="●"/>
              <a:tabLst>
                <a:tab pos="240665" algn="l"/>
                <a:tab pos="241300" algn="l"/>
              </a:tabLst>
            </a:pPr>
            <a:r>
              <a:rPr sz="1300" spc="-5" dirty="0">
                <a:latin typeface="Times New Roman"/>
                <a:cs typeface="Times New Roman"/>
              </a:rPr>
              <a:t>Computing</a:t>
            </a:r>
            <a:r>
              <a:rPr sz="1300" spc="-35" dirty="0">
                <a:latin typeface="Times New Roman"/>
                <a:cs typeface="Times New Roman"/>
              </a:rPr>
              <a:t> </a:t>
            </a:r>
            <a:r>
              <a:rPr sz="1300" spc="-5" dirty="0">
                <a:latin typeface="Times New Roman"/>
                <a:cs typeface="Times New Roman"/>
              </a:rPr>
              <a:t>Device</a:t>
            </a:r>
            <a:endParaRPr sz="1300">
              <a:latin typeface="Times New Roman"/>
              <a:cs typeface="Times New Roman"/>
            </a:endParaRPr>
          </a:p>
          <a:p>
            <a:pPr marL="127000" marR="5080" algn="just">
              <a:lnSpc>
                <a:spcPts val="1380"/>
              </a:lnSpc>
              <a:spcBef>
                <a:spcPts val="835"/>
              </a:spcBef>
            </a:pPr>
            <a:r>
              <a:rPr sz="1200" dirty="0">
                <a:latin typeface="Times New Roman"/>
                <a:cs typeface="Times New Roman"/>
              </a:rPr>
              <a:t>Computing </a:t>
            </a:r>
            <a:r>
              <a:rPr sz="1200" spc="-5" dirty="0">
                <a:latin typeface="Times New Roman"/>
                <a:cs typeface="Times New Roman"/>
              </a:rPr>
              <a:t>devices are </a:t>
            </a:r>
            <a:r>
              <a:rPr sz="1200" dirty="0">
                <a:latin typeface="Times New Roman"/>
                <a:cs typeface="Times New Roman"/>
              </a:rPr>
              <a:t>the </a:t>
            </a:r>
            <a:r>
              <a:rPr sz="1200" spc="-5" dirty="0">
                <a:latin typeface="Times New Roman"/>
                <a:cs typeface="Times New Roman"/>
              </a:rPr>
              <a:t>electronic devices </a:t>
            </a:r>
            <a:r>
              <a:rPr sz="1200" dirty="0">
                <a:latin typeface="Times New Roman"/>
                <a:cs typeface="Times New Roman"/>
              </a:rPr>
              <a:t>that take </a:t>
            </a:r>
            <a:r>
              <a:rPr sz="1200" spc="-5" dirty="0">
                <a:latin typeface="Times New Roman"/>
                <a:cs typeface="Times New Roman"/>
              </a:rPr>
              <a:t>user </a:t>
            </a:r>
            <a:r>
              <a:rPr sz="1200" dirty="0">
                <a:latin typeface="Times New Roman"/>
                <a:cs typeface="Times New Roman"/>
              </a:rPr>
              <a:t>inputs, </a:t>
            </a:r>
            <a:r>
              <a:rPr sz="1200" spc="-5" dirty="0">
                <a:latin typeface="Times New Roman"/>
                <a:cs typeface="Times New Roman"/>
              </a:rPr>
              <a:t>process </a:t>
            </a:r>
            <a:r>
              <a:rPr sz="1200" dirty="0">
                <a:latin typeface="Times New Roman"/>
                <a:cs typeface="Times New Roman"/>
              </a:rPr>
              <a:t>the inputs, </a:t>
            </a:r>
            <a:r>
              <a:rPr sz="1200" spc="-5" dirty="0">
                <a:latin typeface="Times New Roman"/>
                <a:cs typeface="Times New Roman"/>
              </a:rPr>
              <a:t>and then </a:t>
            </a:r>
            <a:r>
              <a:rPr sz="1200" dirty="0">
                <a:latin typeface="Times New Roman"/>
                <a:cs typeface="Times New Roman"/>
              </a:rPr>
              <a:t> </a:t>
            </a:r>
            <a:r>
              <a:rPr sz="1200" spc="-5" dirty="0">
                <a:latin typeface="Times New Roman"/>
                <a:cs typeface="Times New Roman"/>
              </a:rPr>
              <a:t>provide</a:t>
            </a:r>
            <a:r>
              <a:rPr sz="1200" spc="-65" dirty="0">
                <a:latin typeface="Times New Roman"/>
                <a:cs typeface="Times New Roman"/>
              </a:rPr>
              <a:t> </a:t>
            </a:r>
            <a:r>
              <a:rPr sz="1200" spc="-5" dirty="0">
                <a:latin typeface="Times New Roman"/>
                <a:cs typeface="Times New Roman"/>
              </a:rPr>
              <a:t>us</a:t>
            </a:r>
            <a:r>
              <a:rPr sz="1200" spc="-65" dirty="0">
                <a:latin typeface="Times New Roman"/>
                <a:cs typeface="Times New Roman"/>
              </a:rPr>
              <a:t> </a:t>
            </a:r>
            <a:r>
              <a:rPr sz="1200" spc="-5" dirty="0">
                <a:latin typeface="Times New Roman"/>
                <a:cs typeface="Times New Roman"/>
              </a:rPr>
              <a:t>with</a:t>
            </a:r>
            <a:r>
              <a:rPr sz="1200" spc="-65" dirty="0">
                <a:latin typeface="Times New Roman"/>
                <a:cs typeface="Times New Roman"/>
              </a:rPr>
              <a:t> </a:t>
            </a:r>
            <a:r>
              <a:rPr sz="1200" spc="-5" dirty="0">
                <a:latin typeface="Times New Roman"/>
                <a:cs typeface="Times New Roman"/>
              </a:rPr>
              <a:t>the</a:t>
            </a:r>
            <a:r>
              <a:rPr sz="1200" spc="-65" dirty="0">
                <a:latin typeface="Times New Roman"/>
                <a:cs typeface="Times New Roman"/>
              </a:rPr>
              <a:t> </a:t>
            </a:r>
            <a:r>
              <a:rPr sz="1200" spc="-5" dirty="0">
                <a:latin typeface="Times New Roman"/>
                <a:cs typeface="Times New Roman"/>
              </a:rPr>
              <a:t>end</a:t>
            </a:r>
            <a:r>
              <a:rPr sz="1200" spc="-75" dirty="0">
                <a:latin typeface="Times New Roman"/>
                <a:cs typeface="Times New Roman"/>
              </a:rPr>
              <a:t> </a:t>
            </a:r>
            <a:r>
              <a:rPr sz="1200" dirty="0">
                <a:latin typeface="Times New Roman"/>
                <a:cs typeface="Times New Roman"/>
              </a:rPr>
              <a:t>results.</a:t>
            </a:r>
            <a:r>
              <a:rPr sz="1200" spc="-65" dirty="0">
                <a:latin typeface="Times New Roman"/>
                <a:cs typeface="Times New Roman"/>
              </a:rPr>
              <a:t> </a:t>
            </a:r>
            <a:r>
              <a:rPr sz="1200" spc="-5" dirty="0">
                <a:latin typeface="Times New Roman"/>
                <a:cs typeface="Times New Roman"/>
              </a:rPr>
              <a:t>These</a:t>
            </a:r>
            <a:r>
              <a:rPr sz="1200" spc="-65" dirty="0">
                <a:latin typeface="Times New Roman"/>
                <a:cs typeface="Times New Roman"/>
              </a:rPr>
              <a:t> </a:t>
            </a:r>
            <a:r>
              <a:rPr sz="1200" spc="-5" dirty="0">
                <a:latin typeface="Times New Roman"/>
                <a:cs typeface="Times New Roman"/>
              </a:rPr>
              <a:t>devices</a:t>
            </a:r>
            <a:r>
              <a:rPr sz="1200" spc="-75" dirty="0">
                <a:latin typeface="Times New Roman"/>
                <a:cs typeface="Times New Roman"/>
              </a:rPr>
              <a:t> </a:t>
            </a:r>
            <a:r>
              <a:rPr sz="1200" dirty="0">
                <a:latin typeface="Times New Roman"/>
                <a:cs typeface="Times New Roman"/>
              </a:rPr>
              <a:t>may</a:t>
            </a:r>
            <a:r>
              <a:rPr sz="1200" spc="-55" dirty="0">
                <a:latin typeface="Times New Roman"/>
                <a:cs typeface="Times New Roman"/>
              </a:rPr>
              <a:t> </a:t>
            </a:r>
            <a:r>
              <a:rPr sz="1200" spc="-5" dirty="0">
                <a:latin typeface="Times New Roman"/>
                <a:cs typeface="Times New Roman"/>
              </a:rPr>
              <a:t>be</a:t>
            </a:r>
            <a:r>
              <a:rPr sz="1200" spc="-75" dirty="0">
                <a:latin typeface="Times New Roman"/>
                <a:cs typeface="Times New Roman"/>
              </a:rPr>
              <a:t> </a:t>
            </a:r>
            <a:r>
              <a:rPr sz="1200" spc="-5" dirty="0">
                <a:latin typeface="Times New Roman"/>
                <a:cs typeface="Times New Roman"/>
              </a:rPr>
              <a:t>Smartphones,</a:t>
            </a:r>
            <a:r>
              <a:rPr sz="1200" spc="-65" dirty="0">
                <a:latin typeface="Times New Roman"/>
                <a:cs typeface="Times New Roman"/>
              </a:rPr>
              <a:t> </a:t>
            </a:r>
            <a:r>
              <a:rPr sz="1200" spc="5" dirty="0">
                <a:latin typeface="Times New Roman"/>
                <a:cs typeface="Times New Roman"/>
              </a:rPr>
              <a:t>PC</a:t>
            </a:r>
            <a:r>
              <a:rPr sz="1200" spc="-65" dirty="0">
                <a:latin typeface="Times New Roman"/>
                <a:cs typeface="Times New Roman"/>
              </a:rPr>
              <a:t> </a:t>
            </a:r>
            <a:r>
              <a:rPr sz="1200" spc="-5" dirty="0">
                <a:latin typeface="Times New Roman"/>
                <a:cs typeface="Times New Roman"/>
              </a:rPr>
              <a:t>Desktops,</a:t>
            </a:r>
            <a:r>
              <a:rPr sz="1200" spc="-65" dirty="0">
                <a:latin typeface="Times New Roman"/>
                <a:cs typeface="Times New Roman"/>
              </a:rPr>
              <a:t> </a:t>
            </a:r>
            <a:r>
              <a:rPr sz="1200" spc="-5" dirty="0">
                <a:latin typeface="Times New Roman"/>
                <a:cs typeface="Times New Roman"/>
              </a:rPr>
              <a:t>Laptops,</a:t>
            </a:r>
            <a:r>
              <a:rPr sz="1200" spc="-65" dirty="0">
                <a:latin typeface="Times New Roman"/>
                <a:cs typeface="Times New Roman"/>
              </a:rPr>
              <a:t> </a:t>
            </a:r>
            <a:r>
              <a:rPr sz="1200" spc="-5" dirty="0">
                <a:latin typeface="Times New Roman"/>
                <a:cs typeface="Times New Roman"/>
              </a:rPr>
              <a:t>printer, </a:t>
            </a:r>
            <a:r>
              <a:rPr sz="1200" spc="-285"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many</a:t>
            </a:r>
            <a:r>
              <a:rPr sz="1200" spc="-15" dirty="0">
                <a:latin typeface="Times New Roman"/>
                <a:cs typeface="Times New Roman"/>
              </a:rPr>
              <a:t> </a:t>
            </a:r>
            <a:r>
              <a:rPr sz="1200" spc="-5" dirty="0">
                <a:latin typeface="Times New Roman"/>
                <a:cs typeface="Times New Roman"/>
              </a:rPr>
              <a:t>more.</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10"/>
              </a:spcBef>
            </a:pPr>
            <a:endParaRPr sz="1200">
              <a:latin typeface="Times New Roman"/>
              <a:cs typeface="Times New Roman"/>
            </a:endParaRPr>
          </a:p>
          <a:p>
            <a:pPr marL="241300" indent="-228600">
              <a:lnSpc>
                <a:spcPct val="100000"/>
              </a:lnSpc>
              <a:buChar char="●"/>
              <a:tabLst>
                <a:tab pos="240665" algn="l"/>
                <a:tab pos="241300" algn="l"/>
              </a:tabLst>
            </a:pPr>
            <a:r>
              <a:rPr sz="1300" spc="-5" dirty="0">
                <a:latin typeface="Times New Roman"/>
                <a:cs typeface="Times New Roman"/>
              </a:rPr>
              <a:t>Internet</a:t>
            </a:r>
            <a:r>
              <a:rPr sz="1300" spc="-25" dirty="0">
                <a:latin typeface="Times New Roman"/>
                <a:cs typeface="Times New Roman"/>
              </a:rPr>
              <a:t> </a:t>
            </a:r>
            <a:r>
              <a:rPr sz="1300" spc="-5" dirty="0">
                <a:latin typeface="Times New Roman"/>
                <a:cs typeface="Times New Roman"/>
              </a:rPr>
              <a:t>Protocol</a:t>
            </a:r>
            <a:endParaRPr sz="1300">
              <a:latin typeface="Times New Roman"/>
              <a:cs typeface="Times New Roman"/>
            </a:endParaRPr>
          </a:p>
          <a:p>
            <a:pPr marL="127000" marR="5080" algn="just">
              <a:lnSpc>
                <a:spcPts val="1380"/>
              </a:lnSpc>
              <a:spcBef>
                <a:spcPts val="835"/>
              </a:spcBef>
            </a:pPr>
            <a:r>
              <a:rPr sz="1200" spc="-5" dirty="0">
                <a:latin typeface="Times New Roman"/>
                <a:cs typeface="Times New Roman"/>
              </a:rPr>
              <a:t>Internet Protocol (IP) is one of the fundamental protocols that allow </a:t>
            </a:r>
            <a:r>
              <a:rPr sz="1200" spc="-10" dirty="0">
                <a:latin typeface="Times New Roman"/>
                <a:cs typeface="Times New Roman"/>
              </a:rPr>
              <a:t>the </a:t>
            </a:r>
            <a:r>
              <a:rPr sz="1200" spc="-5" dirty="0">
                <a:latin typeface="Times New Roman"/>
                <a:cs typeface="Times New Roman"/>
              </a:rPr>
              <a:t>internet to work. IP </a:t>
            </a:r>
            <a:r>
              <a:rPr sz="1200" dirty="0">
                <a:latin typeface="Times New Roman"/>
                <a:cs typeface="Times New Roman"/>
              </a:rPr>
              <a:t> </a:t>
            </a:r>
            <a:r>
              <a:rPr sz="1200" spc="-5" dirty="0">
                <a:latin typeface="Times New Roman"/>
                <a:cs typeface="Times New Roman"/>
              </a:rPr>
              <a:t>addresses </a:t>
            </a:r>
            <a:r>
              <a:rPr sz="1200" dirty="0">
                <a:latin typeface="Times New Roman"/>
                <a:cs typeface="Times New Roman"/>
              </a:rPr>
              <a:t>are </a:t>
            </a:r>
            <a:r>
              <a:rPr sz="1200" spc="-5" dirty="0">
                <a:latin typeface="Times New Roman"/>
                <a:cs typeface="Times New Roman"/>
              </a:rPr>
              <a:t>a </a:t>
            </a:r>
            <a:r>
              <a:rPr sz="1200" dirty="0">
                <a:latin typeface="Times New Roman"/>
                <a:cs typeface="Times New Roman"/>
              </a:rPr>
              <a:t>unique set </a:t>
            </a:r>
            <a:r>
              <a:rPr sz="1200" spc="-5" dirty="0">
                <a:latin typeface="Times New Roman"/>
                <a:cs typeface="Times New Roman"/>
              </a:rPr>
              <a:t>of numbers on each network and </a:t>
            </a:r>
            <a:r>
              <a:rPr sz="1200" dirty="0">
                <a:latin typeface="Times New Roman"/>
                <a:cs typeface="Times New Roman"/>
              </a:rPr>
              <a:t>they </a:t>
            </a:r>
            <a:r>
              <a:rPr sz="1200" spc="-5" dirty="0">
                <a:latin typeface="Times New Roman"/>
                <a:cs typeface="Times New Roman"/>
              </a:rPr>
              <a:t>allow machines to address each </a:t>
            </a:r>
            <a:r>
              <a:rPr sz="1200" dirty="0">
                <a:latin typeface="Times New Roman"/>
                <a:cs typeface="Times New Roman"/>
              </a:rPr>
              <a:t> </a:t>
            </a:r>
            <a:r>
              <a:rPr sz="1200" spc="-5" dirty="0">
                <a:latin typeface="Times New Roman"/>
                <a:cs typeface="Times New Roman"/>
              </a:rPr>
              <a:t>other across</a:t>
            </a:r>
            <a:r>
              <a:rPr sz="1200" dirty="0">
                <a:latin typeface="Times New Roman"/>
                <a:cs typeface="Times New Roman"/>
              </a:rPr>
              <a:t> </a:t>
            </a:r>
            <a:r>
              <a:rPr sz="1200" spc="-5" dirty="0">
                <a:latin typeface="Times New Roman"/>
                <a:cs typeface="Times New Roman"/>
              </a:rPr>
              <a:t>a</a:t>
            </a:r>
            <a:r>
              <a:rPr sz="1200" spc="-15" dirty="0">
                <a:latin typeface="Times New Roman"/>
                <a:cs typeface="Times New Roman"/>
              </a:rPr>
              <a:t> </a:t>
            </a:r>
            <a:r>
              <a:rPr sz="1200" dirty="0">
                <a:latin typeface="Times New Roman"/>
                <a:cs typeface="Times New Roman"/>
              </a:rPr>
              <a:t>network.</a:t>
            </a:r>
            <a:r>
              <a:rPr sz="1200" spc="15" dirty="0">
                <a:latin typeface="Times New Roman"/>
                <a:cs typeface="Times New Roman"/>
              </a:rPr>
              <a:t> </a:t>
            </a:r>
            <a:r>
              <a:rPr sz="1200" spc="-15" dirty="0">
                <a:latin typeface="Times New Roman"/>
                <a:cs typeface="Times New Roman"/>
              </a:rPr>
              <a:t>It</a:t>
            </a:r>
            <a:r>
              <a:rPr sz="1200" spc="15" dirty="0">
                <a:latin typeface="Times New Roman"/>
                <a:cs typeface="Times New Roman"/>
              </a:rPr>
              <a:t> </a:t>
            </a:r>
            <a:r>
              <a:rPr sz="1200" spc="-5" dirty="0">
                <a:latin typeface="Times New Roman"/>
                <a:cs typeface="Times New Roman"/>
              </a:rPr>
              <a:t>is</a:t>
            </a:r>
            <a:r>
              <a:rPr sz="1200" dirty="0">
                <a:latin typeface="Times New Roman"/>
                <a:cs typeface="Times New Roman"/>
              </a:rPr>
              <a:t> </a:t>
            </a:r>
            <a:r>
              <a:rPr sz="1200" spc="-5" dirty="0">
                <a:latin typeface="Times New Roman"/>
                <a:cs typeface="Times New Roman"/>
              </a:rPr>
              <a:t>implemented on</a:t>
            </a:r>
            <a:r>
              <a:rPr sz="1200"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internet</a:t>
            </a:r>
            <a:r>
              <a:rPr sz="1200" spc="-10" dirty="0">
                <a:latin typeface="Times New Roman"/>
                <a:cs typeface="Times New Roman"/>
              </a:rPr>
              <a:t> </a:t>
            </a:r>
            <a:r>
              <a:rPr sz="1200" dirty="0">
                <a:latin typeface="Times New Roman"/>
                <a:cs typeface="Times New Roman"/>
              </a:rPr>
              <a:t>layer </a:t>
            </a:r>
            <a:r>
              <a:rPr sz="1200" spc="-5" dirty="0">
                <a:latin typeface="Times New Roman"/>
                <a:cs typeface="Times New Roman"/>
              </a:rPr>
              <a:t>in</a:t>
            </a:r>
            <a:r>
              <a:rPr sz="1200"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IP/TCP</a:t>
            </a:r>
            <a:r>
              <a:rPr sz="1200" dirty="0">
                <a:latin typeface="Times New Roman"/>
                <a:cs typeface="Times New Roman"/>
              </a:rPr>
              <a:t> </a:t>
            </a:r>
            <a:r>
              <a:rPr sz="1200" spc="-5" dirty="0">
                <a:latin typeface="Times New Roman"/>
                <a:cs typeface="Times New Roman"/>
              </a:rPr>
              <a:t>model.</a:t>
            </a:r>
            <a:endParaRPr sz="1200">
              <a:latin typeface="Times New Roman"/>
              <a:cs typeface="Times New Roman"/>
            </a:endParaRPr>
          </a:p>
        </p:txBody>
      </p:sp>
      <p:sp>
        <p:nvSpPr>
          <p:cNvPr id="3" name="object 3"/>
          <p:cNvSpPr txBox="1"/>
          <p:nvPr/>
        </p:nvSpPr>
        <p:spPr>
          <a:xfrm>
            <a:off x="749300" y="3808948"/>
            <a:ext cx="6170930" cy="2994660"/>
          </a:xfrm>
          <a:prstGeom prst="rect">
            <a:avLst/>
          </a:prstGeom>
        </p:spPr>
        <p:txBody>
          <a:bodyPr vert="horz" wrap="square" lIns="0" tIns="113030" rIns="0" bIns="0" rtlCol="0">
            <a:spAutoFit/>
          </a:bodyPr>
          <a:lstStyle/>
          <a:p>
            <a:pPr marL="279400" indent="-228600">
              <a:lnSpc>
                <a:spcPct val="100000"/>
              </a:lnSpc>
              <a:spcBef>
                <a:spcPts val="890"/>
              </a:spcBef>
              <a:buChar char="●"/>
              <a:tabLst>
                <a:tab pos="278765" algn="l"/>
                <a:tab pos="279400" algn="l"/>
              </a:tabLst>
            </a:pPr>
            <a:r>
              <a:rPr sz="1300" spc="-5" dirty="0">
                <a:latin typeface="Times New Roman"/>
                <a:cs typeface="Times New Roman"/>
              </a:rPr>
              <a:t>SSH</a:t>
            </a:r>
            <a:r>
              <a:rPr sz="1300" spc="-45" dirty="0">
                <a:latin typeface="Times New Roman"/>
                <a:cs typeface="Times New Roman"/>
              </a:rPr>
              <a:t> </a:t>
            </a:r>
            <a:r>
              <a:rPr sz="1300" dirty="0">
                <a:latin typeface="Times New Roman"/>
                <a:cs typeface="Times New Roman"/>
              </a:rPr>
              <a:t>Protocol</a:t>
            </a:r>
            <a:r>
              <a:rPr sz="1275" baseline="29411" dirty="0">
                <a:latin typeface="Times New Roman"/>
                <a:cs typeface="Times New Roman"/>
              </a:rPr>
              <a:t>[3]</a:t>
            </a:r>
            <a:endParaRPr sz="1275" baseline="29411">
              <a:latin typeface="Times New Roman"/>
              <a:cs typeface="Times New Roman"/>
            </a:endParaRPr>
          </a:p>
          <a:p>
            <a:pPr marL="165100" marR="55880" algn="just">
              <a:lnSpc>
                <a:spcPts val="1380"/>
              </a:lnSpc>
              <a:spcBef>
                <a:spcPts val="835"/>
              </a:spcBef>
            </a:pPr>
            <a:r>
              <a:rPr sz="1200" spc="-5" dirty="0">
                <a:latin typeface="Times New Roman"/>
                <a:cs typeface="Times New Roman"/>
              </a:rPr>
              <a:t>Secure</a:t>
            </a:r>
            <a:r>
              <a:rPr sz="1200" spc="-75" dirty="0">
                <a:latin typeface="Times New Roman"/>
                <a:cs typeface="Times New Roman"/>
              </a:rPr>
              <a:t> </a:t>
            </a:r>
            <a:r>
              <a:rPr sz="1200" dirty="0">
                <a:latin typeface="Times New Roman"/>
                <a:cs typeface="Times New Roman"/>
              </a:rPr>
              <a:t>Shell</a:t>
            </a:r>
            <a:r>
              <a:rPr sz="1200" spc="-45" dirty="0">
                <a:latin typeface="Times New Roman"/>
                <a:cs typeface="Times New Roman"/>
              </a:rPr>
              <a:t> </a:t>
            </a:r>
            <a:r>
              <a:rPr sz="1200" spc="-5" dirty="0">
                <a:latin typeface="Times New Roman"/>
                <a:cs typeface="Times New Roman"/>
              </a:rPr>
              <a:t>enables</a:t>
            </a:r>
            <a:r>
              <a:rPr sz="1200" spc="-45" dirty="0">
                <a:latin typeface="Times New Roman"/>
                <a:cs typeface="Times New Roman"/>
              </a:rPr>
              <a:t> </a:t>
            </a:r>
            <a:r>
              <a:rPr sz="1200" spc="-5" dirty="0">
                <a:latin typeface="Times New Roman"/>
                <a:cs typeface="Times New Roman"/>
              </a:rPr>
              <a:t>a</a:t>
            </a:r>
            <a:r>
              <a:rPr sz="1200" spc="-50" dirty="0">
                <a:latin typeface="Times New Roman"/>
                <a:cs typeface="Times New Roman"/>
              </a:rPr>
              <a:t> </a:t>
            </a:r>
            <a:r>
              <a:rPr sz="1200" spc="-5" dirty="0">
                <a:latin typeface="Times New Roman"/>
                <a:cs typeface="Times New Roman"/>
              </a:rPr>
              <a:t>user</a:t>
            </a:r>
            <a:r>
              <a:rPr sz="1200" spc="-70" dirty="0">
                <a:latin typeface="Times New Roman"/>
                <a:cs typeface="Times New Roman"/>
              </a:rPr>
              <a:t> </a:t>
            </a:r>
            <a:r>
              <a:rPr sz="1200" spc="-5" dirty="0">
                <a:latin typeface="Times New Roman"/>
                <a:cs typeface="Times New Roman"/>
              </a:rPr>
              <a:t>to</a:t>
            </a:r>
            <a:r>
              <a:rPr sz="1200" spc="-30" dirty="0">
                <a:latin typeface="Times New Roman"/>
                <a:cs typeface="Times New Roman"/>
              </a:rPr>
              <a:t> </a:t>
            </a:r>
            <a:r>
              <a:rPr sz="1200" spc="-5" dirty="0">
                <a:latin typeface="Times New Roman"/>
                <a:cs typeface="Times New Roman"/>
              </a:rPr>
              <a:t>access</a:t>
            </a:r>
            <a:r>
              <a:rPr sz="1200" spc="-60" dirty="0">
                <a:latin typeface="Times New Roman"/>
                <a:cs typeface="Times New Roman"/>
              </a:rPr>
              <a:t> </a:t>
            </a:r>
            <a:r>
              <a:rPr sz="1200" spc="-5" dirty="0">
                <a:latin typeface="Times New Roman"/>
                <a:cs typeface="Times New Roman"/>
              </a:rPr>
              <a:t>a</a:t>
            </a:r>
            <a:r>
              <a:rPr sz="1200" spc="-50" dirty="0">
                <a:latin typeface="Times New Roman"/>
                <a:cs typeface="Times New Roman"/>
              </a:rPr>
              <a:t> </a:t>
            </a:r>
            <a:r>
              <a:rPr sz="1200" dirty="0">
                <a:latin typeface="Times New Roman"/>
                <a:cs typeface="Times New Roman"/>
              </a:rPr>
              <a:t>remote</a:t>
            </a:r>
            <a:r>
              <a:rPr sz="1200" spc="-50" dirty="0">
                <a:latin typeface="Times New Roman"/>
                <a:cs typeface="Times New Roman"/>
              </a:rPr>
              <a:t> </a:t>
            </a:r>
            <a:r>
              <a:rPr sz="1200" spc="-5" dirty="0">
                <a:latin typeface="Times New Roman"/>
                <a:cs typeface="Times New Roman"/>
              </a:rPr>
              <a:t>device</a:t>
            </a:r>
            <a:r>
              <a:rPr sz="1200" spc="-45" dirty="0">
                <a:latin typeface="Times New Roman"/>
                <a:cs typeface="Times New Roman"/>
              </a:rPr>
              <a:t> </a:t>
            </a:r>
            <a:r>
              <a:rPr sz="1200" spc="-10" dirty="0">
                <a:latin typeface="Times New Roman"/>
                <a:cs typeface="Times New Roman"/>
              </a:rPr>
              <a:t>and</a:t>
            </a:r>
            <a:r>
              <a:rPr sz="1200" spc="-55" dirty="0">
                <a:latin typeface="Times New Roman"/>
                <a:cs typeface="Times New Roman"/>
              </a:rPr>
              <a:t> </a:t>
            </a:r>
            <a:r>
              <a:rPr sz="1200" dirty="0">
                <a:latin typeface="Times New Roman"/>
                <a:cs typeface="Times New Roman"/>
              </a:rPr>
              <a:t>manage</a:t>
            </a:r>
            <a:r>
              <a:rPr sz="1200" spc="-70" dirty="0">
                <a:latin typeface="Times New Roman"/>
                <a:cs typeface="Times New Roman"/>
              </a:rPr>
              <a:t> </a:t>
            </a:r>
            <a:r>
              <a:rPr sz="1200" spc="-5" dirty="0">
                <a:latin typeface="Times New Roman"/>
                <a:cs typeface="Times New Roman"/>
              </a:rPr>
              <a:t>it</a:t>
            </a:r>
            <a:r>
              <a:rPr sz="1200" spc="-30" dirty="0">
                <a:latin typeface="Times New Roman"/>
                <a:cs typeface="Times New Roman"/>
              </a:rPr>
              <a:t> </a:t>
            </a:r>
            <a:r>
              <a:rPr sz="1200" spc="-5" dirty="0">
                <a:latin typeface="Times New Roman"/>
                <a:cs typeface="Times New Roman"/>
              </a:rPr>
              <a:t>remotely.</a:t>
            </a:r>
            <a:r>
              <a:rPr sz="1200" spc="-60" dirty="0">
                <a:latin typeface="Times New Roman"/>
                <a:cs typeface="Times New Roman"/>
              </a:rPr>
              <a:t> </a:t>
            </a:r>
            <a:r>
              <a:rPr sz="1200" spc="-5" dirty="0">
                <a:latin typeface="Times New Roman"/>
                <a:cs typeface="Times New Roman"/>
              </a:rPr>
              <a:t>However,</a:t>
            </a:r>
            <a:r>
              <a:rPr sz="1200" spc="-45" dirty="0">
                <a:latin typeface="Times New Roman"/>
                <a:cs typeface="Times New Roman"/>
              </a:rPr>
              <a:t> </a:t>
            </a:r>
            <a:r>
              <a:rPr sz="1200" spc="-5" dirty="0">
                <a:latin typeface="Times New Roman"/>
                <a:cs typeface="Times New Roman"/>
              </a:rPr>
              <a:t>with</a:t>
            </a:r>
            <a:r>
              <a:rPr sz="1200" spc="-40" dirty="0">
                <a:latin typeface="Times New Roman"/>
                <a:cs typeface="Times New Roman"/>
              </a:rPr>
              <a:t> </a:t>
            </a:r>
            <a:r>
              <a:rPr sz="1200" dirty="0">
                <a:latin typeface="Times New Roman"/>
                <a:cs typeface="Times New Roman"/>
              </a:rPr>
              <a:t>SSH, </a:t>
            </a:r>
            <a:r>
              <a:rPr sz="1200" spc="-290" dirty="0">
                <a:latin typeface="Times New Roman"/>
                <a:cs typeface="Times New Roman"/>
              </a:rPr>
              <a:t> </a:t>
            </a:r>
            <a:r>
              <a:rPr sz="1200" spc="-5" dirty="0">
                <a:latin typeface="Times New Roman"/>
                <a:cs typeface="Times New Roman"/>
              </a:rPr>
              <a:t>all data transmitted over a network (including usernames and passwords) </a:t>
            </a:r>
            <a:r>
              <a:rPr sz="1200" dirty="0">
                <a:latin typeface="Times New Roman"/>
                <a:cs typeface="Times New Roman"/>
              </a:rPr>
              <a:t>is </a:t>
            </a:r>
            <a:r>
              <a:rPr sz="1200" spc="-5" dirty="0">
                <a:latin typeface="Times New Roman"/>
                <a:cs typeface="Times New Roman"/>
              </a:rPr>
              <a:t>encrypted </a:t>
            </a:r>
            <a:r>
              <a:rPr sz="1200" spc="-10" dirty="0">
                <a:latin typeface="Times New Roman"/>
                <a:cs typeface="Times New Roman"/>
              </a:rPr>
              <a:t>and </a:t>
            </a:r>
            <a:r>
              <a:rPr sz="1200" spc="-5" dirty="0">
                <a:latin typeface="Times New Roman"/>
                <a:cs typeface="Times New Roman"/>
              </a:rPr>
              <a:t>secure </a:t>
            </a:r>
            <a:r>
              <a:rPr sz="1200" dirty="0">
                <a:latin typeface="Times New Roman"/>
                <a:cs typeface="Times New Roman"/>
              </a:rPr>
              <a:t> </a:t>
            </a:r>
            <a:r>
              <a:rPr sz="1200" spc="-5" dirty="0">
                <a:latin typeface="Times New Roman"/>
                <a:cs typeface="Times New Roman"/>
              </a:rPr>
              <a:t>from</a:t>
            </a:r>
            <a:r>
              <a:rPr sz="1200" spc="5" dirty="0">
                <a:latin typeface="Times New Roman"/>
                <a:cs typeface="Times New Roman"/>
              </a:rPr>
              <a:t> </a:t>
            </a:r>
            <a:r>
              <a:rPr sz="1200" spc="-5" dirty="0">
                <a:latin typeface="Times New Roman"/>
                <a:cs typeface="Times New Roman"/>
              </a:rPr>
              <a:t>eavesdropping.</a:t>
            </a:r>
            <a:endParaRPr sz="1200">
              <a:latin typeface="Times New Roman"/>
              <a:cs typeface="Times New Roman"/>
            </a:endParaRPr>
          </a:p>
          <a:p>
            <a:pPr marL="165100" marR="59055" indent="457200" algn="just">
              <a:lnSpc>
                <a:spcPts val="1380"/>
              </a:lnSpc>
            </a:pPr>
            <a:r>
              <a:rPr sz="1200" spc="-5" dirty="0">
                <a:latin typeface="Times New Roman"/>
                <a:cs typeface="Times New Roman"/>
              </a:rPr>
              <a:t>SSH is a client-server protocol, with an SSH </a:t>
            </a:r>
            <a:r>
              <a:rPr sz="1200" dirty="0">
                <a:latin typeface="Times New Roman"/>
                <a:cs typeface="Times New Roman"/>
              </a:rPr>
              <a:t>client </a:t>
            </a:r>
            <a:r>
              <a:rPr sz="1200" spc="-5" dirty="0">
                <a:latin typeface="Times New Roman"/>
                <a:cs typeface="Times New Roman"/>
              </a:rPr>
              <a:t>and an SSH server. The client machine </a:t>
            </a:r>
            <a:r>
              <a:rPr sz="1200" spc="-285" dirty="0">
                <a:latin typeface="Times New Roman"/>
                <a:cs typeface="Times New Roman"/>
              </a:rPr>
              <a:t> </a:t>
            </a:r>
            <a:r>
              <a:rPr sz="1200" spc="-5" dirty="0">
                <a:latin typeface="Times New Roman"/>
                <a:cs typeface="Times New Roman"/>
              </a:rPr>
              <a:t>(such as a PC) establishes a connection to an SSH server running on a remote device (such as a </a:t>
            </a:r>
            <a:r>
              <a:rPr sz="1200" dirty="0">
                <a:latin typeface="Times New Roman"/>
                <a:cs typeface="Times New Roman"/>
              </a:rPr>
              <a:t> </a:t>
            </a:r>
            <a:r>
              <a:rPr sz="1200" spc="-5" dirty="0">
                <a:latin typeface="Times New Roman"/>
                <a:cs typeface="Times New Roman"/>
              </a:rPr>
              <a:t>router).</a:t>
            </a:r>
            <a:r>
              <a:rPr sz="1200" spc="-20" dirty="0">
                <a:latin typeface="Times New Roman"/>
                <a:cs typeface="Times New Roman"/>
              </a:rPr>
              <a:t> </a:t>
            </a:r>
            <a:r>
              <a:rPr sz="1200" dirty="0">
                <a:latin typeface="Times New Roman"/>
                <a:cs typeface="Times New Roman"/>
              </a:rPr>
              <a:t>Once</a:t>
            </a:r>
            <a:r>
              <a:rPr sz="1200" spc="-15" dirty="0">
                <a:latin typeface="Times New Roman"/>
                <a:cs typeface="Times New Roman"/>
              </a:rPr>
              <a:t> </a:t>
            </a:r>
            <a:r>
              <a:rPr sz="1200" spc="-5" dirty="0">
                <a:latin typeface="Times New Roman"/>
                <a:cs typeface="Times New Roman"/>
              </a:rPr>
              <a:t>the</a:t>
            </a:r>
            <a:r>
              <a:rPr sz="1200" spc="-15" dirty="0">
                <a:latin typeface="Times New Roman"/>
                <a:cs typeface="Times New Roman"/>
              </a:rPr>
              <a:t> </a:t>
            </a:r>
            <a:r>
              <a:rPr sz="1200" spc="-5" dirty="0">
                <a:latin typeface="Times New Roman"/>
                <a:cs typeface="Times New Roman"/>
              </a:rPr>
              <a:t>connection</a:t>
            </a:r>
            <a:r>
              <a:rPr sz="1200" spc="-15" dirty="0">
                <a:latin typeface="Times New Roman"/>
                <a:cs typeface="Times New Roman"/>
              </a:rPr>
              <a:t> </a:t>
            </a:r>
            <a:r>
              <a:rPr sz="1200" spc="-5" dirty="0">
                <a:latin typeface="Times New Roman"/>
                <a:cs typeface="Times New Roman"/>
              </a:rPr>
              <a:t>has</a:t>
            </a:r>
            <a:r>
              <a:rPr sz="1200" spc="-35" dirty="0">
                <a:latin typeface="Times New Roman"/>
                <a:cs typeface="Times New Roman"/>
              </a:rPr>
              <a:t> </a:t>
            </a:r>
            <a:r>
              <a:rPr sz="1200" spc="-5" dirty="0">
                <a:latin typeface="Times New Roman"/>
                <a:cs typeface="Times New Roman"/>
              </a:rPr>
              <a:t>been</a:t>
            </a:r>
            <a:r>
              <a:rPr sz="1200" spc="-15" dirty="0">
                <a:latin typeface="Times New Roman"/>
                <a:cs typeface="Times New Roman"/>
              </a:rPr>
              <a:t> </a:t>
            </a:r>
            <a:r>
              <a:rPr sz="1200" spc="-5" dirty="0">
                <a:latin typeface="Times New Roman"/>
                <a:cs typeface="Times New Roman"/>
              </a:rPr>
              <a:t>established,</a:t>
            </a:r>
            <a:r>
              <a:rPr sz="1200" spc="-15" dirty="0">
                <a:latin typeface="Times New Roman"/>
                <a:cs typeface="Times New Roman"/>
              </a:rPr>
              <a:t> </a:t>
            </a:r>
            <a:r>
              <a:rPr sz="1200" spc="-5" dirty="0">
                <a:latin typeface="Times New Roman"/>
                <a:cs typeface="Times New Roman"/>
              </a:rPr>
              <a:t>a</a:t>
            </a:r>
            <a:r>
              <a:rPr sz="1200" spc="-30" dirty="0">
                <a:latin typeface="Times New Roman"/>
                <a:cs typeface="Times New Roman"/>
              </a:rPr>
              <a:t> </a:t>
            </a:r>
            <a:r>
              <a:rPr sz="1200" spc="-5" dirty="0">
                <a:latin typeface="Times New Roman"/>
                <a:cs typeface="Times New Roman"/>
              </a:rPr>
              <a:t>network</a:t>
            </a:r>
            <a:r>
              <a:rPr sz="1200" spc="-15" dirty="0">
                <a:latin typeface="Times New Roman"/>
                <a:cs typeface="Times New Roman"/>
              </a:rPr>
              <a:t> </a:t>
            </a:r>
            <a:r>
              <a:rPr sz="1200" spc="-5" dirty="0">
                <a:latin typeface="Times New Roman"/>
                <a:cs typeface="Times New Roman"/>
              </a:rPr>
              <a:t>admin</a:t>
            </a:r>
            <a:r>
              <a:rPr sz="1200" spc="-20" dirty="0">
                <a:latin typeface="Times New Roman"/>
                <a:cs typeface="Times New Roman"/>
              </a:rPr>
              <a:t> </a:t>
            </a:r>
            <a:r>
              <a:rPr sz="1200" spc="-5" dirty="0">
                <a:latin typeface="Times New Roman"/>
                <a:cs typeface="Times New Roman"/>
              </a:rPr>
              <a:t>can</a:t>
            </a:r>
            <a:r>
              <a:rPr sz="1200" spc="-30" dirty="0">
                <a:latin typeface="Times New Roman"/>
                <a:cs typeface="Times New Roman"/>
              </a:rPr>
              <a:t> </a:t>
            </a:r>
            <a:r>
              <a:rPr sz="1200" dirty="0">
                <a:latin typeface="Times New Roman"/>
                <a:cs typeface="Times New Roman"/>
              </a:rPr>
              <a:t>execute</a:t>
            </a:r>
            <a:r>
              <a:rPr sz="1200" spc="-15" dirty="0">
                <a:latin typeface="Times New Roman"/>
                <a:cs typeface="Times New Roman"/>
              </a:rPr>
              <a:t> </a:t>
            </a:r>
            <a:r>
              <a:rPr sz="1200" spc="-5" dirty="0">
                <a:latin typeface="Times New Roman"/>
                <a:cs typeface="Times New Roman"/>
              </a:rPr>
              <a:t>commands</a:t>
            </a:r>
            <a:r>
              <a:rPr sz="1200" spc="-15" dirty="0">
                <a:latin typeface="Times New Roman"/>
                <a:cs typeface="Times New Roman"/>
              </a:rPr>
              <a:t> </a:t>
            </a:r>
            <a:r>
              <a:rPr sz="1200" dirty="0">
                <a:latin typeface="Times New Roman"/>
                <a:cs typeface="Times New Roman"/>
              </a:rPr>
              <a:t>on</a:t>
            </a:r>
            <a:r>
              <a:rPr sz="1200" spc="-15" dirty="0">
                <a:latin typeface="Times New Roman"/>
                <a:cs typeface="Times New Roman"/>
              </a:rPr>
              <a:t> </a:t>
            </a:r>
            <a:r>
              <a:rPr sz="1200" spc="-5" dirty="0">
                <a:latin typeface="Times New Roman"/>
                <a:cs typeface="Times New Roman"/>
              </a:rPr>
              <a:t>the </a:t>
            </a:r>
            <a:r>
              <a:rPr sz="1200" spc="-290" dirty="0">
                <a:latin typeface="Times New Roman"/>
                <a:cs typeface="Times New Roman"/>
              </a:rPr>
              <a:t> </a:t>
            </a:r>
            <a:r>
              <a:rPr sz="1200" spc="-5" dirty="0">
                <a:latin typeface="Times New Roman"/>
                <a:cs typeface="Times New Roman"/>
              </a:rPr>
              <a:t>remote</a:t>
            </a:r>
            <a:r>
              <a:rPr sz="1200" spc="-20"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a:lnSpc>
                <a:spcPct val="100000"/>
              </a:lnSpc>
            </a:pPr>
            <a:endParaRPr sz="1300">
              <a:latin typeface="Times New Roman"/>
              <a:cs typeface="Times New Roman"/>
            </a:endParaRPr>
          </a:p>
          <a:p>
            <a:pPr marL="279400" indent="-228600">
              <a:lnSpc>
                <a:spcPct val="100000"/>
              </a:lnSpc>
              <a:spcBef>
                <a:spcPts val="1165"/>
              </a:spcBef>
              <a:buChar char="●"/>
              <a:tabLst>
                <a:tab pos="278765" algn="l"/>
                <a:tab pos="279400" algn="l"/>
              </a:tabLst>
            </a:pPr>
            <a:r>
              <a:rPr sz="1300" spc="-5" dirty="0">
                <a:latin typeface="Times New Roman"/>
                <a:cs typeface="Times New Roman"/>
              </a:rPr>
              <a:t>Benefits of</a:t>
            </a:r>
            <a:r>
              <a:rPr sz="1300" spc="20" dirty="0">
                <a:latin typeface="Times New Roman"/>
                <a:cs typeface="Times New Roman"/>
              </a:rPr>
              <a:t> </a:t>
            </a:r>
            <a:r>
              <a:rPr sz="1300" spc="-5" dirty="0">
                <a:latin typeface="Times New Roman"/>
                <a:cs typeface="Times New Roman"/>
              </a:rPr>
              <a:t>wireless</a:t>
            </a:r>
            <a:r>
              <a:rPr sz="1300" spc="15" dirty="0">
                <a:latin typeface="Times New Roman"/>
                <a:cs typeface="Times New Roman"/>
              </a:rPr>
              <a:t> </a:t>
            </a:r>
            <a:r>
              <a:rPr sz="1300" spc="-5" dirty="0">
                <a:latin typeface="Times New Roman"/>
                <a:cs typeface="Times New Roman"/>
              </a:rPr>
              <a:t>networking over</a:t>
            </a:r>
            <a:r>
              <a:rPr sz="1300" dirty="0">
                <a:latin typeface="Times New Roman"/>
                <a:cs typeface="Times New Roman"/>
              </a:rPr>
              <a:t> </a:t>
            </a:r>
            <a:r>
              <a:rPr sz="1300" spc="-5" dirty="0">
                <a:latin typeface="Times New Roman"/>
                <a:cs typeface="Times New Roman"/>
              </a:rPr>
              <a:t>wired</a:t>
            </a:r>
            <a:r>
              <a:rPr sz="1300" spc="10" dirty="0">
                <a:latin typeface="Times New Roman"/>
                <a:cs typeface="Times New Roman"/>
              </a:rPr>
              <a:t> </a:t>
            </a:r>
            <a:r>
              <a:rPr sz="1300" dirty="0">
                <a:latin typeface="Times New Roman"/>
                <a:cs typeface="Times New Roman"/>
              </a:rPr>
              <a:t>networking</a:t>
            </a:r>
            <a:r>
              <a:rPr sz="1275" baseline="29411" dirty="0">
                <a:latin typeface="Times New Roman"/>
                <a:cs typeface="Times New Roman"/>
              </a:rPr>
              <a:t>[5]</a:t>
            </a:r>
            <a:endParaRPr sz="1275" baseline="29411">
              <a:latin typeface="Times New Roman"/>
              <a:cs typeface="Times New Roman"/>
            </a:endParaRPr>
          </a:p>
          <a:p>
            <a:pPr marL="165100" marR="59690" algn="just">
              <a:lnSpc>
                <a:spcPts val="1380"/>
              </a:lnSpc>
              <a:spcBef>
                <a:spcPts val="830"/>
              </a:spcBef>
            </a:pPr>
            <a:r>
              <a:rPr sz="1200" spc="-5" dirty="0">
                <a:latin typeface="Times New Roman"/>
                <a:cs typeface="Times New Roman"/>
              </a:rPr>
              <a:t>To better </a:t>
            </a:r>
            <a:r>
              <a:rPr sz="1200" dirty="0">
                <a:latin typeface="Times New Roman"/>
                <a:cs typeface="Times New Roman"/>
              </a:rPr>
              <a:t>understand </a:t>
            </a:r>
            <a:r>
              <a:rPr sz="1200" spc="-5" dirty="0">
                <a:latin typeface="Times New Roman"/>
                <a:cs typeface="Times New Roman"/>
              </a:rPr>
              <a:t>the </a:t>
            </a:r>
            <a:r>
              <a:rPr sz="1200" dirty="0">
                <a:latin typeface="Times New Roman"/>
                <a:cs typeface="Times New Roman"/>
              </a:rPr>
              <a:t>wide </a:t>
            </a:r>
            <a:r>
              <a:rPr sz="1200" spc="-5" dirty="0">
                <a:latin typeface="Times New Roman"/>
                <a:cs typeface="Times New Roman"/>
              </a:rPr>
              <a:t>usage </a:t>
            </a:r>
            <a:r>
              <a:rPr sz="1200" dirty="0">
                <a:latin typeface="Times New Roman"/>
                <a:cs typeface="Times New Roman"/>
              </a:rPr>
              <a:t>of </a:t>
            </a:r>
            <a:r>
              <a:rPr sz="1200" spc="-5" dirty="0">
                <a:latin typeface="Times New Roman"/>
                <a:cs typeface="Times New Roman"/>
              </a:rPr>
              <a:t>wireless </a:t>
            </a:r>
            <a:r>
              <a:rPr sz="1200" dirty="0">
                <a:latin typeface="Times New Roman"/>
                <a:cs typeface="Times New Roman"/>
              </a:rPr>
              <a:t>networking </a:t>
            </a:r>
            <a:r>
              <a:rPr sz="1200" spc="-5" dirty="0">
                <a:latin typeface="Times New Roman"/>
                <a:cs typeface="Times New Roman"/>
              </a:rPr>
              <a:t>in today’s world, is to start with the </a:t>
            </a:r>
            <a:r>
              <a:rPr sz="1200" dirty="0">
                <a:latin typeface="Times New Roman"/>
                <a:cs typeface="Times New Roman"/>
              </a:rPr>
              <a:t> </a:t>
            </a:r>
            <a:r>
              <a:rPr sz="1200" spc="-5" dirty="0">
                <a:latin typeface="Times New Roman"/>
                <a:cs typeface="Times New Roman"/>
              </a:rPr>
              <a:t>benefits it has over </a:t>
            </a:r>
            <a:r>
              <a:rPr sz="1200" dirty="0">
                <a:latin typeface="Times New Roman"/>
                <a:cs typeface="Times New Roman"/>
              </a:rPr>
              <a:t>traditional </a:t>
            </a:r>
            <a:r>
              <a:rPr sz="1200" spc="-5" dirty="0">
                <a:latin typeface="Times New Roman"/>
                <a:cs typeface="Times New Roman"/>
              </a:rPr>
              <a:t>wired networking </a:t>
            </a:r>
            <a:r>
              <a:rPr sz="1200" dirty="0">
                <a:latin typeface="Times New Roman"/>
                <a:cs typeface="Times New Roman"/>
              </a:rPr>
              <a:t>is </a:t>
            </a:r>
            <a:r>
              <a:rPr sz="1200" spc="-5" dirty="0">
                <a:latin typeface="Times New Roman"/>
                <a:cs typeface="Times New Roman"/>
              </a:rPr>
              <a:t>crucial for </a:t>
            </a:r>
            <a:r>
              <a:rPr sz="1200" spc="5" dirty="0">
                <a:latin typeface="Times New Roman"/>
                <a:cs typeface="Times New Roman"/>
              </a:rPr>
              <a:t>our </a:t>
            </a:r>
            <a:r>
              <a:rPr sz="1200" spc="-5" dirty="0">
                <a:latin typeface="Times New Roman"/>
                <a:cs typeface="Times New Roman"/>
              </a:rPr>
              <a:t>project implementation. </a:t>
            </a:r>
            <a:r>
              <a:rPr sz="1200" dirty="0">
                <a:latin typeface="Times New Roman"/>
                <a:cs typeface="Times New Roman"/>
              </a:rPr>
              <a:t>Some </a:t>
            </a:r>
            <a:r>
              <a:rPr sz="1200" spc="5" dirty="0">
                <a:latin typeface="Times New Roman"/>
                <a:cs typeface="Times New Roman"/>
              </a:rPr>
              <a:t> </a:t>
            </a:r>
            <a:r>
              <a:rPr sz="1200" spc="-5" dirty="0">
                <a:latin typeface="Times New Roman"/>
                <a:cs typeface="Times New Roman"/>
              </a:rPr>
              <a:t>major</a:t>
            </a:r>
            <a:r>
              <a:rPr sz="1200" spc="-20" dirty="0">
                <a:latin typeface="Times New Roman"/>
                <a:cs typeface="Times New Roman"/>
              </a:rPr>
              <a:t> </a:t>
            </a:r>
            <a:r>
              <a:rPr sz="1200" spc="-5" dirty="0">
                <a:latin typeface="Times New Roman"/>
                <a:cs typeface="Times New Roman"/>
              </a:rPr>
              <a:t>aspects have</a:t>
            </a:r>
            <a:r>
              <a:rPr sz="1200" spc="-15" dirty="0">
                <a:latin typeface="Times New Roman"/>
                <a:cs typeface="Times New Roman"/>
              </a:rPr>
              <a:t> </a:t>
            </a:r>
            <a:r>
              <a:rPr sz="1200" dirty="0">
                <a:latin typeface="Times New Roman"/>
                <a:cs typeface="Times New Roman"/>
              </a:rPr>
              <a:t>been</a:t>
            </a:r>
            <a:r>
              <a:rPr sz="1200" spc="-15" dirty="0">
                <a:latin typeface="Times New Roman"/>
                <a:cs typeface="Times New Roman"/>
              </a:rPr>
              <a:t> </a:t>
            </a:r>
            <a:r>
              <a:rPr sz="1200" spc="-5" dirty="0">
                <a:latin typeface="Times New Roman"/>
                <a:cs typeface="Times New Roman"/>
              </a:rPr>
              <a:t>stated</a:t>
            </a:r>
            <a:r>
              <a:rPr sz="1200" spc="-15" dirty="0">
                <a:latin typeface="Times New Roman"/>
                <a:cs typeface="Times New Roman"/>
              </a:rPr>
              <a:t> </a:t>
            </a:r>
            <a:r>
              <a:rPr sz="1200" spc="-5" dirty="0">
                <a:latin typeface="Times New Roman"/>
                <a:cs typeface="Times New Roman"/>
              </a:rPr>
              <a:t>below</a:t>
            </a:r>
            <a:r>
              <a:rPr sz="1200" spc="-15" dirty="0">
                <a:latin typeface="Times New Roman"/>
                <a:cs typeface="Times New Roman"/>
              </a:rPr>
              <a:t> </a:t>
            </a:r>
            <a:r>
              <a:rPr sz="1200" spc="-5" dirty="0">
                <a:latin typeface="Times New Roman"/>
                <a:cs typeface="Times New Roman"/>
              </a:rPr>
              <a:t>that</a:t>
            </a:r>
            <a:r>
              <a:rPr sz="1200" spc="-20" dirty="0">
                <a:latin typeface="Times New Roman"/>
                <a:cs typeface="Times New Roman"/>
              </a:rPr>
              <a:t> </a:t>
            </a:r>
            <a:r>
              <a:rPr sz="1200" spc="-5" dirty="0">
                <a:latin typeface="Times New Roman"/>
                <a:cs typeface="Times New Roman"/>
              </a:rPr>
              <a:t>show</a:t>
            </a:r>
            <a:r>
              <a:rPr sz="1200" spc="-15" dirty="0">
                <a:latin typeface="Times New Roman"/>
                <a:cs typeface="Times New Roman"/>
              </a:rPr>
              <a:t> </a:t>
            </a:r>
            <a:r>
              <a:rPr sz="1200" spc="-10" dirty="0">
                <a:latin typeface="Times New Roman"/>
                <a:cs typeface="Times New Roman"/>
              </a:rPr>
              <a:t>the</a:t>
            </a:r>
            <a:r>
              <a:rPr sz="1200" spc="-15" dirty="0">
                <a:latin typeface="Times New Roman"/>
                <a:cs typeface="Times New Roman"/>
              </a:rPr>
              <a:t> </a:t>
            </a:r>
            <a:r>
              <a:rPr sz="1200" spc="-5" dirty="0">
                <a:latin typeface="Times New Roman"/>
                <a:cs typeface="Times New Roman"/>
              </a:rPr>
              <a:t>various</a:t>
            </a:r>
            <a:r>
              <a:rPr sz="1200" spc="-15" dirty="0">
                <a:latin typeface="Times New Roman"/>
                <a:cs typeface="Times New Roman"/>
              </a:rPr>
              <a:t> </a:t>
            </a:r>
            <a:r>
              <a:rPr sz="1200" spc="-5" dirty="0">
                <a:latin typeface="Times New Roman"/>
                <a:cs typeface="Times New Roman"/>
              </a:rPr>
              <a:t>advantages</a:t>
            </a:r>
            <a:r>
              <a:rPr sz="1200" spc="-30" dirty="0">
                <a:latin typeface="Times New Roman"/>
                <a:cs typeface="Times New Roman"/>
              </a:rPr>
              <a:t> </a:t>
            </a:r>
            <a:r>
              <a:rPr sz="1200" spc="-5" dirty="0">
                <a:latin typeface="Times New Roman"/>
                <a:cs typeface="Times New Roman"/>
              </a:rPr>
              <a:t>of</a:t>
            </a:r>
            <a:r>
              <a:rPr sz="1200" spc="-20" dirty="0">
                <a:latin typeface="Times New Roman"/>
                <a:cs typeface="Times New Roman"/>
              </a:rPr>
              <a:t> </a:t>
            </a:r>
            <a:r>
              <a:rPr sz="1200" spc="-5" dirty="0">
                <a:latin typeface="Times New Roman"/>
                <a:cs typeface="Times New Roman"/>
              </a:rPr>
              <a:t>a</a:t>
            </a:r>
            <a:r>
              <a:rPr sz="1200" spc="-15" dirty="0">
                <a:latin typeface="Times New Roman"/>
                <a:cs typeface="Times New Roman"/>
              </a:rPr>
              <a:t> </a:t>
            </a:r>
            <a:r>
              <a:rPr sz="1200" spc="-5" dirty="0">
                <a:latin typeface="Times New Roman"/>
                <a:cs typeface="Times New Roman"/>
              </a:rPr>
              <a:t>wireless</a:t>
            </a:r>
            <a:r>
              <a:rPr sz="1200" spc="-15" dirty="0">
                <a:latin typeface="Times New Roman"/>
                <a:cs typeface="Times New Roman"/>
              </a:rPr>
              <a:t> </a:t>
            </a:r>
            <a:r>
              <a:rPr sz="1200" spc="-5" dirty="0">
                <a:latin typeface="Times New Roman"/>
                <a:cs typeface="Times New Roman"/>
              </a:rPr>
              <a:t>network</a:t>
            </a:r>
            <a:r>
              <a:rPr sz="1200" spc="-30" dirty="0">
                <a:latin typeface="Times New Roman"/>
                <a:cs typeface="Times New Roman"/>
              </a:rPr>
              <a:t> </a:t>
            </a:r>
            <a:r>
              <a:rPr sz="1200" dirty="0">
                <a:latin typeface="Times New Roman"/>
                <a:cs typeface="Times New Roman"/>
              </a:rPr>
              <a:t>over </a:t>
            </a:r>
            <a:r>
              <a:rPr sz="1200" spc="-290" dirty="0">
                <a:latin typeface="Times New Roman"/>
                <a:cs typeface="Times New Roman"/>
              </a:rPr>
              <a:t> </a:t>
            </a:r>
            <a:r>
              <a:rPr sz="1200" spc="-5" dirty="0">
                <a:latin typeface="Times New Roman"/>
                <a:cs typeface="Times New Roman"/>
              </a:rPr>
              <a:t>wired</a:t>
            </a:r>
            <a:r>
              <a:rPr sz="1200" spc="-20" dirty="0">
                <a:latin typeface="Times New Roman"/>
                <a:cs typeface="Times New Roman"/>
              </a:rPr>
              <a:t> </a:t>
            </a:r>
            <a:r>
              <a:rPr sz="1200" spc="-5" dirty="0">
                <a:latin typeface="Times New Roman"/>
                <a:cs typeface="Times New Roman"/>
              </a:rPr>
              <a:t>ones.</a:t>
            </a:r>
            <a:endParaRPr sz="1200">
              <a:latin typeface="Times New Roman"/>
              <a:cs typeface="Times New Roman"/>
            </a:endParaRPr>
          </a:p>
        </p:txBody>
      </p:sp>
      <p:sp>
        <p:nvSpPr>
          <p:cNvPr id="4" name="object 4"/>
          <p:cNvSpPr txBox="1"/>
          <p:nvPr/>
        </p:nvSpPr>
        <p:spPr>
          <a:xfrm>
            <a:off x="1130300" y="7427779"/>
            <a:ext cx="5734685" cy="1464310"/>
          </a:xfrm>
          <a:prstGeom prst="rect">
            <a:avLst/>
          </a:prstGeom>
        </p:spPr>
        <p:txBody>
          <a:bodyPr vert="horz" wrap="square" lIns="0" tIns="11430" rIns="0" bIns="0" rtlCol="0">
            <a:spAutoFit/>
          </a:bodyPr>
          <a:lstStyle/>
          <a:p>
            <a:pPr marL="241300" indent="-228600" algn="just">
              <a:lnSpc>
                <a:spcPts val="1525"/>
              </a:lnSpc>
              <a:spcBef>
                <a:spcPts val="90"/>
              </a:spcBef>
              <a:buClr>
                <a:srgbClr val="050F34"/>
              </a:buClr>
              <a:buFont typeface="Microsoft Sans Serif"/>
              <a:buAutoNum type="arabicPeriod"/>
              <a:tabLst>
                <a:tab pos="241300" algn="l"/>
              </a:tabLst>
            </a:pPr>
            <a:r>
              <a:rPr sz="1300" spc="-5" dirty="0">
                <a:latin typeface="Times New Roman"/>
                <a:cs typeface="Times New Roman"/>
              </a:rPr>
              <a:t>Mobility</a:t>
            </a:r>
            <a:endParaRPr sz="1300">
              <a:latin typeface="Times New Roman"/>
              <a:cs typeface="Times New Roman"/>
            </a:endParaRPr>
          </a:p>
          <a:p>
            <a:pPr marL="241300" marR="5080" algn="just">
              <a:lnSpc>
                <a:spcPts val="1380"/>
              </a:lnSpc>
              <a:spcBef>
                <a:spcPts val="65"/>
              </a:spcBef>
            </a:pPr>
            <a:r>
              <a:rPr sz="1200" spc="-5" dirty="0">
                <a:latin typeface="Times New Roman"/>
                <a:cs typeface="Times New Roman"/>
              </a:rPr>
              <a:t>One</a:t>
            </a:r>
            <a:r>
              <a:rPr sz="1200" spc="-7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spc="-5" dirty="0">
                <a:latin typeface="Times New Roman"/>
                <a:cs typeface="Times New Roman"/>
              </a:rPr>
              <a:t>major</a:t>
            </a:r>
            <a:r>
              <a:rPr sz="1200" spc="-70" dirty="0">
                <a:latin typeface="Times New Roman"/>
                <a:cs typeface="Times New Roman"/>
              </a:rPr>
              <a:t> </a:t>
            </a:r>
            <a:r>
              <a:rPr sz="1200" spc="-5" dirty="0">
                <a:latin typeface="Times New Roman"/>
                <a:cs typeface="Times New Roman"/>
              </a:rPr>
              <a:t>advantages</a:t>
            </a:r>
            <a:r>
              <a:rPr sz="1200" spc="-75" dirty="0">
                <a:latin typeface="Times New Roman"/>
                <a:cs typeface="Times New Roman"/>
              </a:rPr>
              <a:t> </a:t>
            </a:r>
            <a:r>
              <a:rPr sz="1200" spc="-5" dirty="0">
                <a:latin typeface="Times New Roman"/>
                <a:cs typeface="Times New Roman"/>
              </a:rPr>
              <a:t>of</a:t>
            </a:r>
            <a:r>
              <a:rPr sz="1200" spc="-65" dirty="0">
                <a:latin typeface="Times New Roman"/>
                <a:cs typeface="Times New Roman"/>
              </a:rPr>
              <a:t> </a:t>
            </a:r>
            <a:r>
              <a:rPr sz="1200" spc="-5" dirty="0">
                <a:latin typeface="Times New Roman"/>
                <a:cs typeface="Times New Roman"/>
              </a:rPr>
              <a:t>wireless</a:t>
            </a:r>
            <a:r>
              <a:rPr sz="1200" spc="-60" dirty="0">
                <a:latin typeface="Times New Roman"/>
                <a:cs typeface="Times New Roman"/>
              </a:rPr>
              <a:t> </a:t>
            </a:r>
            <a:r>
              <a:rPr sz="1200" spc="-5" dirty="0">
                <a:latin typeface="Times New Roman"/>
                <a:cs typeface="Times New Roman"/>
              </a:rPr>
              <a:t>is</a:t>
            </a:r>
            <a:r>
              <a:rPr sz="1200" spc="-50" dirty="0">
                <a:latin typeface="Times New Roman"/>
                <a:cs typeface="Times New Roman"/>
              </a:rPr>
              <a:t> </a:t>
            </a:r>
            <a:r>
              <a:rPr sz="1200" spc="-5" dirty="0">
                <a:latin typeface="Times New Roman"/>
                <a:cs typeface="Times New Roman"/>
              </a:rPr>
              <a:t>mobility.</a:t>
            </a:r>
            <a:r>
              <a:rPr sz="1200" spc="-60" dirty="0">
                <a:latin typeface="Times New Roman"/>
                <a:cs typeface="Times New Roman"/>
              </a:rPr>
              <a:t> </a:t>
            </a:r>
            <a:r>
              <a:rPr sz="1200" spc="-5" dirty="0">
                <a:latin typeface="Times New Roman"/>
                <a:cs typeface="Times New Roman"/>
              </a:rPr>
              <a:t>Users</a:t>
            </a:r>
            <a:r>
              <a:rPr sz="1200" spc="-75" dirty="0">
                <a:latin typeface="Times New Roman"/>
                <a:cs typeface="Times New Roman"/>
              </a:rPr>
              <a:t> </a:t>
            </a:r>
            <a:r>
              <a:rPr sz="1200" spc="-5" dirty="0">
                <a:latin typeface="Times New Roman"/>
                <a:cs typeface="Times New Roman"/>
              </a:rPr>
              <a:t>have</a:t>
            </a:r>
            <a:r>
              <a:rPr sz="1200" spc="-65"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spc="-5" dirty="0">
                <a:latin typeface="Times New Roman"/>
                <a:cs typeface="Times New Roman"/>
              </a:rPr>
              <a:t>freedom</a:t>
            </a:r>
            <a:r>
              <a:rPr sz="1200" spc="-45" dirty="0">
                <a:latin typeface="Times New Roman"/>
                <a:cs typeface="Times New Roman"/>
              </a:rPr>
              <a:t> </a:t>
            </a:r>
            <a:r>
              <a:rPr sz="1200" dirty="0">
                <a:latin typeface="Times New Roman"/>
                <a:cs typeface="Times New Roman"/>
              </a:rPr>
              <a:t>to</a:t>
            </a:r>
            <a:r>
              <a:rPr sz="1200" spc="-65" dirty="0">
                <a:latin typeface="Times New Roman"/>
                <a:cs typeface="Times New Roman"/>
              </a:rPr>
              <a:t> </a:t>
            </a:r>
            <a:r>
              <a:rPr sz="1200" spc="-5" dirty="0">
                <a:latin typeface="Times New Roman"/>
                <a:cs typeface="Times New Roman"/>
              </a:rPr>
              <a:t>move</a:t>
            </a:r>
            <a:r>
              <a:rPr sz="1200" spc="-70" dirty="0">
                <a:latin typeface="Times New Roman"/>
                <a:cs typeface="Times New Roman"/>
              </a:rPr>
              <a:t> </a:t>
            </a:r>
            <a:r>
              <a:rPr sz="1200" spc="-5" dirty="0">
                <a:latin typeface="Times New Roman"/>
                <a:cs typeface="Times New Roman"/>
              </a:rPr>
              <a:t>within </a:t>
            </a:r>
            <a:r>
              <a:rPr sz="1200" spc="-290" dirty="0">
                <a:latin typeface="Times New Roman"/>
                <a:cs typeface="Times New Roman"/>
              </a:rPr>
              <a:t> </a:t>
            </a:r>
            <a:r>
              <a:rPr sz="1200" spc="-5" dirty="0">
                <a:latin typeface="Times New Roman"/>
                <a:cs typeface="Times New Roman"/>
              </a:rPr>
              <a:t>the area of </a:t>
            </a:r>
            <a:r>
              <a:rPr sz="1200" dirty="0">
                <a:latin typeface="Times New Roman"/>
                <a:cs typeface="Times New Roman"/>
              </a:rPr>
              <a:t>the network </a:t>
            </a:r>
            <a:r>
              <a:rPr sz="1200" spc="-5" dirty="0">
                <a:latin typeface="Times New Roman"/>
                <a:cs typeface="Times New Roman"/>
              </a:rPr>
              <a:t>with their computing devices staying connected to a network </a:t>
            </a:r>
            <a:r>
              <a:rPr sz="1200" dirty="0">
                <a:latin typeface="Times New Roman"/>
                <a:cs typeface="Times New Roman"/>
              </a:rPr>
              <a:t> </a:t>
            </a:r>
            <a:r>
              <a:rPr sz="1200" spc="-5" dirty="0">
                <a:latin typeface="Times New Roman"/>
                <a:cs typeface="Times New Roman"/>
              </a:rPr>
              <a:t>without being concerned</a:t>
            </a:r>
            <a:r>
              <a:rPr sz="1200" spc="10" dirty="0">
                <a:latin typeface="Times New Roman"/>
                <a:cs typeface="Times New Roman"/>
              </a:rPr>
              <a:t> </a:t>
            </a:r>
            <a:r>
              <a:rPr sz="1200" spc="-5" dirty="0">
                <a:latin typeface="Times New Roman"/>
                <a:cs typeface="Times New Roman"/>
              </a:rPr>
              <a:t>about the cable</a:t>
            </a:r>
            <a:r>
              <a:rPr sz="1200" spc="15" dirty="0">
                <a:latin typeface="Times New Roman"/>
                <a:cs typeface="Times New Roman"/>
              </a:rPr>
              <a:t> </a:t>
            </a:r>
            <a:r>
              <a:rPr sz="1200" spc="-5" dirty="0">
                <a:latin typeface="Times New Roman"/>
                <a:cs typeface="Times New Roman"/>
              </a:rPr>
              <a:t>connection.</a:t>
            </a:r>
            <a:endParaRPr sz="1200">
              <a:latin typeface="Times New Roman"/>
              <a:cs typeface="Times New Roman"/>
            </a:endParaRPr>
          </a:p>
          <a:p>
            <a:pPr>
              <a:lnSpc>
                <a:spcPct val="100000"/>
              </a:lnSpc>
              <a:spcBef>
                <a:spcPts val="25"/>
              </a:spcBef>
            </a:pPr>
            <a:endParaRPr sz="1100">
              <a:latin typeface="Times New Roman"/>
              <a:cs typeface="Times New Roman"/>
            </a:endParaRPr>
          </a:p>
          <a:p>
            <a:pPr marL="241300" indent="-228600" algn="just">
              <a:lnSpc>
                <a:spcPts val="1525"/>
              </a:lnSpc>
              <a:buClr>
                <a:srgbClr val="050F34"/>
              </a:buClr>
              <a:buFont typeface="Microsoft Sans Serif"/>
              <a:buAutoNum type="arabicPeriod" startAt="2"/>
              <a:tabLst>
                <a:tab pos="241300" algn="l"/>
              </a:tabLst>
            </a:pPr>
            <a:r>
              <a:rPr sz="1300" spc="-5" dirty="0">
                <a:latin typeface="Times New Roman"/>
                <a:cs typeface="Times New Roman"/>
              </a:rPr>
              <a:t>Less</a:t>
            </a:r>
            <a:r>
              <a:rPr sz="1300" spc="-40" dirty="0">
                <a:latin typeface="Times New Roman"/>
                <a:cs typeface="Times New Roman"/>
              </a:rPr>
              <a:t> </a:t>
            </a:r>
            <a:r>
              <a:rPr sz="1300" spc="-5" dirty="0">
                <a:latin typeface="Times New Roman"/>
                <a:cs typeface="Times New Roman"/>
              </a:rPr>
              <a:t>Hassle</a:t>
            </a:r>
            <a:endParaRPr sz="1300">
              <a:latin typeface="Times New Roman"/>
              <a:cs typeface="Times New Roman"/>
            </a:endParaRPr>
          </a:p>
          <a:p>
            <a:pPr marL="241300" marR="6350" algn="just">
              <a:lnSpc>
                <a:spcPts val="1380"/>
              </a:lnSpc>
              <a:spcBef>
                <a:spcPts val="65"/>
              </a:spcBef>
            </a:pPr>
            <a:r>
              <a:rPr sz="1200" spc="-5" dirty="0">
                <a:latin typeface="Times New Roman"/>
                <a:cs typeface="Times New Roman"/>
              </a:rPr>
              <a:t>The wireless network </a:t>
            </a:r>
            <a:r>
              <a:rPr sz="1200" dirty="0">
                <a:latin typeface="Times New Roman"/>
                <a:cs typeface="Times New Roman"/>
              </a:rPr>
              <a:t>helps </a:t>
            </a:r>
            <a:r>
              <a:rPr sz="1200" spc="-5" dirty="0">
                <a:latin typeface="Times New Roman"/>
                <a:cs typeface="Times New Roman"/>
              </a:rPr>
              <a:t>in </a:t>
            </a:r>
            <a:r>
              <a:rPr sz="1200" dirty="0">
                <a:latin typeface="Times New Roman"/>
                <a:cs typeface="Times New Roman"/>
              </a:rPr>
              <a:t>the </a:t>
            </a:r>
            <a:r>
              <a:rPr sz="1200" spc="-5" dirty="0">
                <a:latin typeface="Times New Roman"/>
                <a:cs typeface="Times New Roman"/>
              </a:rPr>
              <a:t>reduction of large amounts of cables or wires which </a:t>
            </a:r>
            <a:r>
              <a:rPr sz="1200" dirty="0">
                <a:latin typeface="Times New Roman"/>
                <a:cs typeface="Times New Roman"/>
              </a:rPr>
              <a:t> </a:t>
            </a:r>
            <a:r>
              <a:rPr sz="1200" spc="-5" dirty="0">
                <a:latin typeface="Times New Roman"/>
                <a:cs typeface="Times New Roman"/>
              </a:rPr>
              <a:t>becomes chaotic</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difficult</a:t>
            </a:r>
            <a:r>
              <a:rPr sz="1200" spc="10" dirty="0">
                <a:latin typeface="Times New Roman"/>
                <a:cs typeface="Times New Roman"/>
              </a:rPr>
              <a:t> </a:t>
            </a:r>
            <a:r>
              <a:rPr sz="1200" spc="-5" dirty="0">
                <a:latin typeface="Times New Roman"/>
                <a:cs typeface="Times New Roman"/>
              </a:rPr>
              <a:t>to</a:t>
            </a:r>
            <a:r>
              <a:rPr sz="1200" dirty="0">
                <a:latin typeface="Times New Roman"/>
                <a:cs typeface="Times New Roman"/>
              </a:rPr>
              <a:t> </a:t>
            </a:r>
            <a:r>
              <a:rPr sz="1200" spc="-5" dirty="0">
                <a:latin typeface="Times New Roman"/>
                <a:cs typeface="Times New Roman"/>
              </a:rPr>
              <a:t>maintain,</a:t>
            </a:r>
            <a:r>
              <a:rPr sz="1200" dirty="0">
                <a:latin typeface="Times New Roman"/>
                <a:cs typeface="Times New Roman"/>
              </a:rPr>
              <a:t> </a:t>
            </a:r>
            <a:r>
              <a:rPr sz="1200" spc="-5" dirty="0">
                <a:latin typeface="Times New Roman"/>
                <a:cs typeface="Times New Roman"/>
              </a:rPr>
              <a:t>it</a:t>
            </a:r>
            <a:r>
              <a:rPr sz="1200" dirty="0">
                <a:latin typeface="Times New Roman"/>
                <a:cs typeface="Times New Roman"/>
              </a:rPr>
              <a:t> </a:t>
            </a:r>
            <a:r>
              <a:rPr sz="1200" spc="-5" dirty="0">
                <a:latin typeface="Times New Roman"/>
                <a:cs typeface="Times New Roman"/>
              </a:rPr>
              <a:t>makes</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connection</a:t>
            </a:r>
            <a:r>
              <a:rPr sz="1200" dirty="0">
                <a:latin typeface="Times New Roman"/>
                <a:cs typeface="Times New Roman"/>
              </a:rPr>
              <a:t> hassle-free.</a:t>
            </a:r>
            <a:endParaRPr sz="12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7</a:t>
            </a:r>
            <a:endParaRPr sz="1100">
              <a:latin typeface="Calibri"/>
              <a:cs typeface="Calibri"/>
            </a:endParaRPr>
          </a:p>
        </p:txBody>
      </p:sp>
      <p:sp>
        <p:nvSpPr>
          <p:cNvPr id="2" name="object 2"/>
          <p:cNvSpPr txBox="1"/>
          <p:nvPr/>
        </p:nvSpPr>
        <p:spPr>
          <a:xfrm>
            <a:off x="843787" y="892867"/>
            <a:ext cx="6021705" cy="8215630"/>
          </a:xfrm>
          <a:prstGeom prst="rect">
            <a:avLst/>
          </a:prstGeom>
        </p:spPr>
        <p:txBody>
          <a:bodyPr vert="horz" wrap="square" lIns="0" tIns="11430" rIns="0" bIns="0" rtlCol="0">
            <a:spAutoFit/>
          </a:bodyPr>
          <a:lstStyle/>
          <a:p>
            <a:pPr marL="527685" indent="-229235">
              <a:lnSpc>
                <a:spcPts val="1525"/>
              </a:lnSpc>
              <a:spcBef>
                <a:spcPts val="90"/>
              </a:spcBef>
              <a:buClr>
                <a:srgbClr val="050F34"/>
              </a:buClr>
              <a:buFont typeface="Microsoft Sans Serif"/>
              <a:buAutoNum type="arabicPeriod" startAt="3"/>
              <a:tabLst>
                <a:tab pos="528320" algn="l"/>
              </a:tabLst>
            </a:pPr>
            <a:r>
              <a:rPr sz="1300" spc="-5" dirty="0">
                <a:latin typeface="Times New Roman"/>
                <a:cs typeface="Times New Roman"/>
              </a:rPr>
              <a:t>Accessibility</a:t>
            </a:r>
            <a:endParaRPr sz="1300">
              <a:latin typeface="Times New Roman"/>
              <a:cs typeface="Times New Roman"/>
            </a:endParaRPr>
          </a:p>
          <a:p>
            <a:pPr marL="527685" marR="6985">
              <a:lnSpc>
                <a:spcPct val="96600"/>
              </a:lnSpc>
              <a:spcBef>
                <a:spcPts val="15"/>
              </a:spcBef>
            </a:pPr>
            <a:r>
              <a:rPr sz="1200" spc="-5" dirty="0">
                <a:latin typeface="Times New Roman"/>
                <a:cs typeface="Times New Roman"/>
              </a:rPr>
              <a:t>Provide</a:t>
            </a:r>
            <a:r>
              <a:rPr sz="1200" spc="-15" dirty="0">
                <a:latin typeface="Times New Roman"/>
                <a:cs typeface="Times New Roman"/>
              </a:rPr>
              <a:t> </a:t>
            </a:r>
            <a:r>
              <a:rPr sz="1200" spc="-5" dirty="0">
                <a:latin typeface="Times New Roman"/>
                <a:cs typeface="Times New Roman"/>
              </a:rPr>
              <a:t>network</a:t>
            </a:r>
            <a:r>
              <a:rPr sz="1200" spc="-15" dirty="0">
                <a:latin typeface="Times New Roman"/>
                <a:cs typeface="Times New Roman"/>
              </a:rPr>
              <a:t> </a:t>
            </a:r>
            <a:r>
              <a:rPr sz="1200" spc="-5" dirty="0">
                <a:latin typeface="Times New Roman"/>
                <a:cs typeface="Times New Roman"/>
              </a:rPr>
              <a:t>access</a:t>
            </a:r>
            <a:r>
              <a:rPr sz="1200" dirty="0">
                <a:latin typeface="Times New Roman"/>
                <a:cs typeface="Times New Roman"/>
              </a:rPr>
              <a:t> </a:t>
            </a:r>
            <a:r>
              <a:rPr sz="1200" spc="-5" dirty="0">
                <a:latin typeface="Times New Roman"/>
                <a:cs typeface="Times New Roman"/>
              </a:rPr>
              <a:t>across</a:t>
            </a:r>
            <a:r>
              <a:rPr sz="1200" spc="-15" dirty="0">
                <a:latin typeface="Times New Roman"/>
                <a:cs typeface="Times New Roman"/>
              </a:rPr>
              <a:t> </a:t>
            </a:r>
            <a:r>
              <a:rPr sz="1200" dirty="0">
                <a:latin typeface="Times New Roman"/>
                <a:cs typeface="Times New Roman"/>
              </a:rPr>
              <a:t>your</a:t>
            </a:r>
            <a:r>
              <a:rPr sz="1200" spc="-10" dirty="0">
                <a:latin typeface="Times New Roman"/>
                <a:cs typeface="Times New Roman"/>
              </a:rPr>
              <a:t> </a:t>
            </a:r>
            <a:r>
              <a:rPr sz="1200" spc="-5" dirty="0">
                <a:latin typeface="Times New Roman"/>
                <a:cs typeface="Times New Roman"/>
              </a:rPr>
              <a:t>organization,</a:t>
            </a:r>
            <a:r>
              <a:rPr sz="1200" dirty="0">
                <a:latin typeface="Times New Roman"/>
                <a:cs typeface="Times New Roman"/>
              </a:rPr>
              <a:t> </a:t>
            </a:r>
            <a:r>
              <a:rPr sz="1200" spc="-5" dirty="0">
                <a:latin typeface="Times New Roman"/>
                <a:cs typeface="Times New Roman"/>
              </a:rPr>
              <a:t>even</a:t>
            </a:r>
            <a:r>
              <a:rPr sz="1200" spc="-15" dirty="0">
                <a:latin typeface="Times New Roman"/>
                <a:cs typeface="Times New Roman"/>
              </a:rPr>
              <a:t> </a:t>
            </a:r>
            <a:r>
              <a:rPr sz="1200" spc="-5" dirty="0">
                <a:latin typeface="Times New Roman"/>
                <a:cs typeface="Times New Roman"/>
              </a:rPr>
              <a:t>in</a:t>
            </a:r>
            <a:r>
              <a:rPr sz="1200" dirty="0">
                <a:latin typeface="Times New Roman"/>
                <a:cs typeface="Times New Roman"/>
              </a:rPr>
              <a:t> </a:t>
            </a:r>
            <a:r>
              <a:rPr sz="1200" spc="-5" dirty="0">
                <a:latin typeface="Times New Roman"/>
                <a:cs typeface="Times New Roman"/>
              </a:rPr>
              <a:t>areas</a:t>
            </a:r>
            <a:r>
              <a:rPr sz="1200" spc="-1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have</a:t>
            </a:r>
            <a:r>
              <a:rPr sz="1200" spc="-15" dirty="0">
                <a:latin typeface="Times New Roman"/>
                <a:cs typeface="Times New Roman"/>
              </a:rPr>
              <a:t> </a:t>
            </a:r>
            <a:r>
              <a:rPr sz="1200" dirty="0">
                <a:latin typeface="Times New Roman"/>
                <a:cs typeface="Times New Roman"/>
              </a:rPr>
              <a:t>been</a:t>
            </a:r>
            <a:r>
              <a:rPr sz="1200" spc="-10" dirty="0">
                <a:latin typeface="Times New Roman"/>
                <a:cs typeface="Times New Roman"/>
              </a:rPr>
              <a:t> </a:t>
            </a:r>
            <a:r>
              <a:rPr sz="1200" spc="-5" dirty="0">
                <a:latin typeface="Times New Roman"/>
                <a:cs typeface="Times New Roman"/>
              </a:rPr>
              <a:t>challenging </a:t>
            </a:r>
            <a:r>
              <a:rPr sz="1200" spc="-285" dirty="0">
                <a:latin typeface="Times New Roman"/>
                <a:cs typeface="Times New Roman"/>
              </a:rPr>
              <a:t> </a:t>
            </a:r>
            <a:r>
              <a:rPr sz="1200" spc="-5" dirty="0">
                <a:latin typeface="Times New Roman"/>
                <a:cs typeface="Times New Roman"/>
              </a:rPr>
              <a:t>to reach with</a:t>
            </a:r>
            <a:r>
              <a:rPr sz="1200" spc="10" dirty="0">
                <a:latin typeface="Times New Roman"/>
                <a:cs typeface="Times New Roman"/>
              </a:rPr>
              <a:t> </a:t>
            </a:r>
            <a:r>
              <a:rPr sz="1200" spc="-5" dirty="0">
                <a:latin typeface="Times New Roman"/>
                <a:cs typeface="Times New Roman"/>
              </a:rPr>
              <a:t>the</a:t>
            </a:r>
            <a:r>
              <a:rPr sz="1200" spc="-15" dirty="0">
                <a:latin typeface="Times New Roman"/>
                <a:cs typeface="Times New Roman"/>
              </a:rPr>
              <a:t> </a:t>
            </a:r>
            <a:r>
              <a:rPr sz="1200" spc="-5" dirty="0">
                <a:latin typeface="Times New Roman"/>
                <a:cs typeface="Times New Roman"/>
              </a:rPr>
              <a:t>wired</a:t>
            </a:r>
            <a:r>
              <a:rPr sz="1200" dirty="0">
                <a:latin typeface="Times New Roman"/>
                <a:cs typeface="Times New Roman"/>
              </a:rPr>
              <a:t> </a:t>
            </a:r>
            <a:r>
              <a:rPr sz="1200" spc="-5" dirty="0">
                <a:latin typeface="Times New Roman"/>
                <a:cs typeface="Times New Roman"/>
              </a:rPr>
              <a:t>network, so</a:t>
            </a:r>
            <a:r>
              <a:rPr sz="1200" spc="10" dirty="0">
                <a:latin typeface="Times New Roman"/>
                <a:cs typeface="Times New Roman"/>
              </a:rPr>
              <a:t> </a:t>
            </a:r>
            <a:r>
              <a:rPr sz="1200" spc="-5" dirty="0">
                <a:latin typeface="Times New Roman"/>
                <a:cs typeface="Times New Roman"/>
              </a:rPr>
              <a:t>your</a:t>
            </a:r>
            <a:r>
              <a:rPr sz="1200" spc="-15" dirty="0">
                <a:latin typeface="Times New Roman"/>
                <a:cs typeface="Times New Roman"/>
              </a:rPr>
              <a:t> </a:t>
            </a:r>
            <a:r>
              <a:rPr sz="1200" dirty="0">
                <a:latin typeface="Times New Roman"/>
                <a:cs typeface="Times New Roman"/>
              </a:rPr>
              <a:t>entire</a:t>
            </a:r>
            <a:r>
              <a:rPr sz="1200" spc="-5" dirty="0">
                <a:latin typeface="Times New Roman"/>
                <a:cs typeface="Times New Roman"/>
              </a:rPr>
              <a:t> </a:t>
            </a:r>
            <a:r>
              <a:rPr sz="1200" dirty="0">
                <a:latin typeface="Times New Roman"/>
                <a:cs typeface="Times New Roman"/>
              </a:rPr>
              <a:t>team </a:t>
            </a:r>
            <a:r>
              <a:rPr sz="1200" spc="-5" dirty="0">
                <a:latin typeface="Times New Roman"/>
                <a:cs typeface="Times New Roman"/>
              </a:rPr>
              <a:t>can stay</a:t>
            </a:r>
            <a:r>
              <a:rPr sz="1200" spc="-1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spc="5" dirty="0">
                <a:latin typeface="Times New Roman"/>
                <a:cs typeface="Times New Roman"/>
              </a:rPr>
              <a:t>touch</a:t>
            </a:r>
            <a:r>
              <a:rPr sz="1300" spc="5" dirty="0">
                <a:latin typeface="Times New Roman"/>
                <a:cs typeface="Times New Roman"/>
              </a:rPr>
              <a:t>.</a:t>
            </a:r>
            <a:endParaRPr sz="1300">
              <a:latin typeface="Times New Roman"/>
              <a:cs typeface="Times New Roman"/>
            </a:endParaRPr>
          </a:p>
          <a:p>
            <a:pPr>
              <a:lnSpc>
                <a:spcPct val="100000"/>
              </a:lnSpc>
              <a:spcBef>
                <a:spcPts val="45"/>
              </a:spcBef>
            </a:pPr>
            <a:endParaRPr sz="1200">
              <a:latin typeface="Times New Roman"/>
              <a:cs typeface="Times New Roman"/>
            </a:endParaRPr>
          </a:p>
          <a:p>
            <a:pPr marL="527685" indent="-229235">
              <a:lnSpc>
                <a:spcPts val="1580"/>
              </a:lnSpc>
              <a:spcBef>
                <a:spcPts val="5"/>
              </a:spcBef>
              <a:buClr>
                <a:srgbClr val="050F34"/>
              </a:buClr>
              <a:buSzPct val="103846"/>
              <a:buFont typeface="Microsoft Sans Serif"/>
              <a:buAutoNum type="arabicPeriod" startAt="4"/>
              <a:tabLst>
                <a:tab pos="528320" algn="l"/>
              </a:tabLst>
            </a:pPr>
            <a:r>
              <a:rPr sz="1300" spc="-5" dirty="0">
                <a:latin typeface="Times New Roman"/>
                <a:cs typeface="Times New Roman"/>
              </a:rPr>
              <a:t>Expandability</a:t>
            </a:r>
            <a:endParaRPr sz="1300">
              <a:latin typeface="Times New Roman"/>
              <a:cs typeface="Times New Roman"/>
            </a:endParaRPr>
          </a:p>
          <a:p>
            <a:pPr marL="527685" marR="6985">
              <a:lnSpc>
                <a:spcPct val="96600"/>
              </a:lnSpc>
              <a:spcBef>
                <a:spcPts val="10"/>
              </a:spcBef>
            </a:pPr>
            <a:r>
              <a:rPr sz="1200" spc="-5" dirty="0">
                <a:latin typeface="Times New Roman"/>
                <a:cs typeface="Times New Roman"/>
              </a:rPr>
              <a:t>The</a:t>
            </a:r>
            <a:r>
              <a:rPr sz="1200" spc="120" dirty="0">
                <a:latin typeface="Times New Roman"/>
                <a:cs typeface="Times New Roman"/>
              </a:rPr>
              <a:t> </a:t>
            </a:r>
            <a:r>
              <a:rPr sz="1200" spc="-5" dirty="0">
                <a:latin typeface="Times New Roman"/>
                <a:cs typeface="Times New Roman"/>
              </a:rPr>
              <a:t>wireless</a:t>
            </a:r>
            <a:r>
              <a:rPr sz="1200" spc="135" dirty="0">
                <a:latin typeface="Times New Roman"/>
                <a:cs typeface="Times New Roman"/>
              </a:rPr>
              <a:t> </a:t>
            </a:r>
            <a:r>
              <a:rPr sz="1200" spc="-5" dirty="0">
                <a:latin typeface="Times New Roman"/>
                <a:cs typeface="Times New Roman"/>
              </a:rPr>
              <a:t>network</a:t>
            </a:r>
            <a:r>
              <a:rPr sz="1200" spc="140" dirty="0">
                <a:latin typeface="Times New Roman"/>
                <a:cs typeface="Times New Roman"/>
              </a:rPr>
              <a:t> </a:t>
            </a:r>
            <a:r>
              <a:rPr sz="1200" dirty="0">
                <a:latin typeface="Times New Roman"/>
                <a:cs typeface="Times New Roman"/>
              </a:rPr>
              <a:t>helps</a:t>
            </a:r>
            <a:r>
              <a:rPr sz="1200" spc="120" dirty="0">
                <a:latin typeface="Times New Roman"/>
                <a:cs typeface="Times New Roman"/>
              </a:rPr>
              <a:t> </a:t>
            </a:r>
            <a:r>
              <a:rPr sz="1200" spc="-5" dirty="0">
                <a:latin typeface="Times New Roman"/>
                <a:cs typeface="Times New Roman"/>
              </a:rPr>
              <a:t>in</a:t>
            </a:r>
            <a:r>
              <a:rPr sz="1200" spc="140" dirty="0">
                <a:latin typeface="Times New Roman"/>
                <a:cs typeface="Times New Roman"/>
              </a:rPr>
              <a:t> </a:t>
            </a:r>
            <a:r>
              <a:rPr sz="1200" spc="-5" dirty="0">
                <a:latin typeface="Times New Roman"/>
                <a:cs typeface="Times New Roman"/>
              </a:rPr>
              <a:t>the</a:t>
            </a:r>
            <a:r>
              <a:rPr sz="1200" spc="120" dirty="0">
                <a:latin typeface="Times New Roman"/>
                <a:cs typeface="Times New Roman"/>
              </a:rPr>
              <a:t> </a:t>
            </a:r>
            <a:r>
              <a:rPr sz="1200" spc="-5" dirty="0">
                <a:latin typeface="Times New Roman"/>
                <a:cs typeface="Times New Roman"/>
              </a:rPr>
              <a:t>expansion</a:t>
            </a:r>
            <a:r>
              <a:rPr sz="1200" spc="120" dirty="0">
                <a:latin typeface="Times New Roman"/>
                <a:cs typeface="Times New Roman"/>
              </a:rPr>
              <a:t> </a:t>
            </a:r>
            <a:r>
              <a:rPr sz="1200" spc="-5" dirty="0">
                <a:latin typeface="Times New Roman"/>
                <a:cs typeface="Times New Roman"/>
              </a:rPr>
              <a:t>of</a:t>
            </a:r>
            <a:r>
              <a:rPr sz="1200" spc="135" dirty="0">
                <a:latin typeface="Times New Roman"/>
                <a:cs typeface="Times New Roman"/>
              </a:rPr>
              <a:t> </a:t>
            </a:r>
            <a:r>
              <a:rPr sz="1200" spc="5" dirty="0">
                <a:latin typeface="Times New Roman"/>
                <a:cs typeface="Times New Roman"/>
              </a:rPr>
              <a:t>the</a:t>
            </a:r>
            <a:r>
              <a:rPr sz="1200" spc="110" dirty="0">
                <a:latin typeface="Times New Roman"/>
                <a:cs typeface="Times New Roman"/>
              </a:rPr>
              <a:t> </a:t>
            </a:r>
            <a:r>
              <a:rPr sz="1200" spc="-5" dirty="0">
                <a:latin typeface="Times New Roman"/>
                <a:cs typeface="Times New Roman"/>
              </a:rPr>
              <a:t>network</a:t>
            </a:r>
            <a:r>
              <a:rPr sz="1200" spc="135" dirty="0">
                <a:latin typeface="Times New Roman"/>
                <a:cs typeface="Times New Roman"/>
              </a:rPr>
              <a:t> </a:t>
            </a:r>
            <a:r>
              <a:rPr sz="1200" spc="-5" dirty="0">
                <a:latin typeface="Times New Roman"/>
                <a:cs typeface="Times New Roman"/>
              </a:rPr>
              <a:t>to</a:t>
            </a:r>
            <a:r>
              <a:rPr sz="1200" spc="125" dirty="0">
                <a:latin typeface="Times New Roman"/>
                <a:cs typeface="Times New Roman"/>
              </a:rPr>
              <a:t> </a:t>
            </a:r>
            <a:r>
              <a:rPr sz="1200" spc="-5" dirty="0">
                <a:latin typeface="Times New Roman"/>
                <a:cs typeface="Times New Roman"/>
              </a:rPr>
              <a:t>a</a:t>
            </a:r>
            <a:r>
              <a:rPr sz="1200" spc="135" dirty="0">
                <a:latin typeface="Times New Roman"/>
                <a:cs typeface="Times New Roman"/>
              </a:rPr>
              <a:t> </a:t>
            </a:r>
            <a:r>
              <a:rPr sz="1200" spc="-5" dirty="0">
                <a:latin typeface="Times New Roman"/>
                <a:cs typeface="Times New Roman"/>
              </a:rPr>
              <a:t>wide</a:t>
            </a:r>
            <a:r>
              <a:rPr sz="1200" spc="114" dirty="0">
                <a:latin typeface="Times New Roman"/>
                <a:cs typeface="Times New Roman"/>
              </a:rPr>
              <a:t> </a:t>
            </a:r>
            <a:r>
              <a:rPr sz="1200" dirty="0">
                <a:latin typeface="Times New Roman"/>
                <a:cs typeface="Times New Roman"/>
              </a:rPr>
              <a:t>range</a:t>
            </a:r>
            <a:r>
              <a:rPr sz="1200" spc="110" dirty="0">
                <a:latin typeface="Times New Roman"/>
                <a:cs typeface="Times New Roman"/>
              </a:rPr>
              <a:t> </a:t>
            </a:r>
            <a:r>
              <a:rPr sz="1200" spc="-5" dirty="0">
                <a:latin typeface="Times New Roman"/>
                <a:cs typeface="Times New Roman"/>
              </a:rPr>
              <a:t>by</a:t>
            </a:r>
            <a:r>
              <a:rPr sz="1200" spc="120" dirty="0">
                <a:latin typeface="Times New Roman"/>
                <a:cs typeface="Times New Roman"/>
              </a:rPr>
              <a:t> </a:t>
            </a:r>
            <a:r>
              <a:rPr sz="1200" spc="-5" dirty="0">
                <a:latin typeface="Times New Roman"/>
                <a:cs typeface="Times New Roman"/>
              </a:rPr>
              <a:t>adding </a:t>
            </a:r>
            <a:r>
              <a:rPr sz="1200" spc="-285" dirty="0">
                <a:latin typeface="Times New Roman"/>
                <a:cs typeface="Times New Roman"/>
              </a:rPr>
              <a:t> </a:t>
            </a:r>
            <a:r>
              <a:rPr sz="1200" dirty="0">
                <a:latin typeface="Times New Roman"/>
                <a:cs typeface="Times New Roman"/>
              </a:rPr>
              <a:t>multiple</a:t>
            </a:r>
            <a:r>
              <a:rPr sz="1200" spc="-5" dirty="0">
                <a:latin typeface="Times New Roman"/>
                <a:cs typeface="Times New Roman"/>
              </a:rPr>
              <a:t> new</a:t>
            </a:r>
            <a:r>
              <a:rPr sz="1200" spc="-15" dirty="0">
                <a:latin typeface="Times New Roman"/>
                <a:cs typeface="Times New Roman"/>
              </a:rPr>
              <a:t> </a:t>
            </a:r>
            <a:r>
              <a:rPr sz="1200" spc="-5" dirty="0">
                <a:latin typeface="Times New Roman"/>
                <a:cs typeface="Times New Roman"/>
              </a:rPr>
              <a:t>users</a:t>
            </a:r>
            <a:r>
              <a:rPr sz="1200" dirty="0">
                <a:latin typeface="Times New Roman"/>
                <a:cs typeface="Times New Roman"/>
              </a:rPr>
              <a:t> </a:t>
            </a:r>
            <a:r>
              <a:rPr sz="1200" spc="-10" dirty="0">
                <a:latin typeface="Times New Roman"/>
                <a:cs typeface="Times New Roman"/>
              </a:rPr>
              <a:t>and</a:t>
            </a:r>
            <a:r>
              <a:rPr sz="1200" spc="15" dirty="0">
                <a:latin typeface="Times New Roman"/>
                <a:cs typeface="Times New Roman"/>
              </a:rPr>
              <a:t> </a:t>
            </a:r>
            <a:r>
              <a:rPr sz="1200" spc="-5" dirty="0">
                <a:latin typeface="Times New Roman"/>
                <a:cs typeface="Times New Roman"/>
              </a:rPr>
              <a:t>locations</a:t>
            </a:r>
            <a:r>
              <a:rPr sz="1200" dirty="0">
                <a:latin typeface="Times New Roman"/>
                <a:cs typeface="Times New Roman"/>
              </a:rPr>
              <a:t> </a:t>
            </a:r>
            <a:r>
              <a:rPr sz="1200" spc="-5" dirty="0">
                <a:latin typeface="Times New Roman"/>
                <a:cs typeface="Times New Roman"/>
              </a:rPr>
              <a:t>without</a:t>
            </a:r>
            <a:r>
              <a:rPr sz="1200" dirty="0">
                <a:latin typeface="Times New Roman"/>
                <a:cs typeface="Times New Roman"/>
              </a:rPr>
              <a:t> </a:t>
            </a:r>
            <a:r>
              <a:rPr sz="1200" spc="-5" dirty="0">
                <a:latin typeface="Times New Roman"/>
                <a:cs typeface="Times New Roman"/>
              </a:rPr>
              <a:t>additional</a:t>
            </a:r>
            <a:r>
              <a:rPr sz="1200" dirty="0">
                <a:latin typeface="Times New Roman"/>
                <a:cs typeface="Times New Roman"/>
              </a:rPr>
              <a:t> </a:t>
            </a:r>
            <a:r>
              <a:rPr sz="1200" spc="-5" dirty="0">
                <a:latin typeface="Times New Roman"/>
                <a:cs typeface="Times New Roman"/>
              </a:rPr>
              <a:t>need</a:t>
            </a:r>
            <a:r>
              <a:rPr sz="1200" spc="-10" dirty="0">
                <a:latin typeface="Times New Roman"/>
                <a:cs typeface="Times New Roman"/>
              </a:rPr>
              <a:t> </a:t>
            </a:r>
            <a:r>
              <a:rPr sz="1200" dirty="0">
                <a:latin typeface="Times New Roman"/>
                <a:cs typeface="Times New Roman"/>
              </a:rPr>
              <a:t>to </a:t>
            </a:r>
            <a:r>
              <a:rPr sz="1200" spc="-10" dirty="0">
                <a:latin typeface="Times New Roman"/>
                <a:cs typeface="Times New Roman"/>
              </a:rPr>
              <a:t>run</a:t>
            </a:r>
            <a:r>
              <a:rPr sz="1200" spc="-5" dirty="0">
                <a:latin typeface="Times New Roman"/>
                <a:cs typeface="Times New Roman"/>
              </a:rPr>
              <a:t> </a:t>
            </a:r>
            <a:r>
              <a:rPr sz="1200" dirty="0">
                <a:latin typeface="Times New Roman"/>
                <a:cs typeface="Times New Roman"/>
              </a:rPr>
              <a:t>cables</a:t>
            </a:r>
            <a:r>
              <a:rPr sz="1200" spc="-1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wires</a:t>
            </a:r>
            <a:r>
              <a:rPr sz="1300" spc="5" dirty="0">
                <a:latin typeface="Times New Roman"/>
                <a:cs typeface="Times New Roman"/>
              </a:rPr>
              <a:t>.</a:t>
            </a:r>
            <a:endParaRPr sz="1300">
              <a:latin typeface="Times New Roman"/>
              <a:cs typeface="Times New Roman"/>
            </a:endParaRPr>
          </a:p>
          <a:p>
            <a:pPr>
              <a:lnSpc>
                <a:spcPct val="100000"/>
              </a:lnSpc>
              <a:spcBef>
                <a:spcPts val="45"/>
              </a:spcBef>
            </a:pPr>
            <a:endParaRPr sz="1200">
              <a:latin typeface="Times New Roman"/>
              <a:cs typeface="Times New Roman"/>
            </a:endParaRPr>
          </a:p>
          <a:p>
            <a:pPr marL="527685" indent="-229235">
              <a:lnSpc>
                <a:spcPts val="1580"/>
              </a:lnSpc>
              <a:buClr>
                <a:srgbClr val="050F34"/>
              </a:buClr>
              <a:buSzPct val="103846"/>
              <a:buFont typeface="Microsoft Sans Serif"/>
              <a:buAutoNum type="arabicPeriod" startAt="5"/>
              <a:tabLst>
                <a:tab pos="528320" algn="l"/>
              </a:tabLst>
            </a:pPr>
            <a:r>
              <a:rPr sz="1300" spc="-5" dirty="0">
                <a:latin typeface="Times New Roman"/>
                <a:cs typeface="Times New Roman"/>
              </a:rPr>
              <a:t>Guest</a:t>
            </a:r>
            <a:r>
              <a:rPr sz="1300" spc="-30" dirty="0">
                <a:latin typeface="Times New Roman"/>
                <a:cs typeface="Times New Roman"/>
              </a:rPr>
              <a:t> </a:t>
            </a:r>
            <a:r>
              <a:rPr sz="1300" spc="-5" dirty="0">
                <a:latin typeface="Times New Roman"/>
                <a:cs typeface="Times New Roman"/>
              </a:rPr>
              <a:t>Access</a:t>
            </a:r>
            <a:endParaRPr sz="1300">
              <a:latin typeface="Times New Roman"/>
              <a:cs typeface="Times New Roman"/>
            </a:endParaRPr>
          </a:p>
          <a:p>
            <a:pPr marL="527685" marR="7620" indent="37465">
              <a:lnSpc>
                <a:spcPts val="1380"/>
              </a:lnSpc>
              <a:spcBef>
                <a:spcPts val="55"/>
              </a:spcBef>
            </a:pPr>
            <a:r>
              <a:rPr sz="1200" spc="-5" dirty="0">
                <a:latin typeface="Times New Roman"/>
                <a:cs typeface="Times New Roman"/>
              </a:rPr>
              <a:t>Offer</a:t>
            </a:r>
            <a:r>
              <a:rPr sz="1200" spc="114" dirty="0">
                <a:latin typeface="Times New Roman"/>
                <a:cs typeface="Times New Roman"/>
              </a:rPr>
              <a:t> </a:t>
            </a:r>
            <a:r>
              <a:rPr sz="1200" spc="-5" dirty="0">
                <a:latin typeface="Times New Roman"/>
                <a:cs typeface="Times New Roman"/>
              </a:rPr>
              <a:t>secure</a:t>
            </a:r>
            <a:r>
              <a:rPr sz="1200" spc="105" dirty="0">
                <a:latin typeface="Times New Roman"/>
                <a:cs typeface="Times New Roman"/>
              </a:rPr>
              <a:t> </a:t>
            </a:r>
            <a:r>
              <a:rPr sz="1200" dirty="0">
                <a:latin typeface="Times New Roman"/>
                <a:cs typeface="Times New Roman"/>
              </a:rPr>
              <a:t>network</a:t>
            </a:r>
            <a:r>
              <a:rPr sz="1200" spc="135" dirty="0">
                <a:latin typeface="Times New Roman"/>
                <a:cs typeface="Times New Roman"/>
              </a:rPr>
              <a:t> </a:t>
            </a:r>
            <a:r>
              <a:rPr sz="1200" spc="-5" dirty="0">
                <a:latin typeface="Times New Roman"/>
                <a:cs typeface="Times New Roman"/>
              </a:rPr>
              <a:t>access</a:t>
            </a:r>
            <a:r>
              <a:rPr sz="1200" spc="114" dirty="0">
                <a:latin typeface="Times New Roman"/>
                <a:cs typeface="Times New Roman"/>
              </a:rPr>
              <a:t> </a:t>
            </a:r>
            <a:r>
              <a:rPr sz="1200" spc="-5" dirty="0">
                <a:latin typeface="Times New Roman"/>
                <a:cs typeface="Times New Roman"/>
              </a:rPr>
              <a:t>to</a:t>
            </a:r>
            <a:r>
              <a:rPr sz="1200" spc="135" dirty="0">
                <a:latin typeface="Times New Roman"/>
                <a:cs typeface="Times New Roman"/>
              </a:rPr>
              <a:t> </a:t>
            </a:r>
            <a:r>
              <a:rPr sz="1200" spc="-5" dirty="0">
                <a:latin typeface="Times New Roman"/>
                <a:cs typeface="Times New Roman"/>
              </a:rPr>
              <a:t>guest</a:t>
            </a:r>
            <a:r>
              <a:rPr sz="1200" spc="130" dirty="0">
                <a:latin typeface="Times New Roman"/>
                <a:cs typeface="Times New Roman"/>
              </a:rPr>
              <a:t> </a:t>
            </a:r>
            <a:r>
              <a:rPr sz="1200" dirty="0">
                <a:latin typeface="Times New Roman"/>
                <a:cs typeface="Times New Roman"/>
              </a:rPr>
              <a:t>users,</a:t>
            </a:r>
            <a:r>
              <a:rPr sz="1200" spc="114" dirty="0">
                <a:latin typeface="Times New Roman"/>
                <a:cs typeface="Times New Roman"/>
              </a:rPr>
              <a:t> </a:t>
            </a:r>
            <a:r>
              <a:rPr sz="1200" dirty="0">
                <a:latin typeface="Times New Roman"/>
                <a:cs typeface="Times New Roman"/>
              </a:rPr>
              <a:t>including</a:t>
            </a:r>
            <a:r>
              <a:rPr sz="1200" spc="120" dirty="0">
                <a:latin typeface="Times New Roman"/>
                <a:cs typeface="Times New Roman"/>
              </a:rPr>
              <a:t> </a:t>
            </a:r>
            <a:r>
              <a:rPr sz="1200" spc="-5" dirty="0">
                <a:latin typeface="Times New Roman"/>
                <a:cs typeface="Times New Roman"/>
              </a:rPr>
              <a:t>customers</a:t>
            </a:r>
            <a:r>
              <a:rPr sz="1200" spc="105" dirty="0">
                <a:latin typeface="Times New Roman"/>
                <a:cs typeface="Times New Roman"/>
              </a:rPr>
              <a:t> </a:t>
            </a:r>
            <a:r>
              <a:rPr sz="1200" dirty="0">
                <a:latin typeface="Times New Roman"/>
                <a:cs typeface="Times New Roman"/>
              </a:rPr>
              <a:t>and</a:t>
            </a:r>
            <a:r>
              <a:rPr sz="1200" spc="120" dirty="0">
                <a:latin typeface="Times New Roman"/>
                <a:cs typeface="Times New Roman"/>
              </a:rPr>
              <a:t> </a:t>
            </a:r>
            <a:r>
              <a:rPr sz="1200" dirty="0">
                <a:latin typeface="Times New Roman"/>
                <a:cs typeface="Times New Roman"/>
              </a:rPr>
              <a:t>business</a:t>
            </a:r>
            <a:r>
              <a:rPr sz="1200" spc="114" dirty="0">
                <a:latin typeface="Times New Roman"/>
                <a:cs typeface="Times New Roman"/>
              </a:rPr>
              <a:t> </a:t>
            </a:r>
            <a:r>
              <a:rPr sz="1200" spc="-5" dirty="0">
                <a:latin typeface="Times New Roman"/>
                <a:cs typeface="Times New Roman"/>
              </a:rPr>
              <a:t>partners, </a:t>
            </a:r>
            <a:r>
              <a:rPr sz="1200" spc="-285" dirty="0">
                <a:latin typeface="Times New Roman"/>
                <a:cs typeface="Times New Roman"/>
              </a:rPr>
              <a:t> </a:t>
            </a:r>
            <a:r>
              <a:rPr sz="1200" spc="-5" dirty="0">
                <a:latin typeface="Times New Roman"/>
                <a:cs typeface="Times New Roman"/>
              </a:rPr>
              <a:t>while keeping your network resources</a:t>
            </a:r>
            <a:r>
              <a:rPr sz="1200" dirty="0">
                <a:latin typeface="Times New Roman"/>
                <a:cs typeface="Times New Roman"/>
              </a:rPr>
              <a:t> </a:t>
            </a:r>
            <a:r>
              <a:rPr sz="1200" spc="-5" dirty="0">
                <a:latin typeface="Times New Roman"/>
                <a:cs typeface="Times New Roman"/>
              </a:rPr>
              <a:t>protected.</a:t>
            </a:r>
            <a:endParaRPr sz="1200">
              <a:latin typeface="Times New Roman"/>
              <a:cs typeface="Times New Roman"/>
            </a:endParaRPr>
          </a:p>
          <a:p>
            <a:pPr>
              <a:lnSpc>
                <a:spcPct val="100000"/>
              </a:lnSpc>
              <a:spcBef>
                <a:spcPts val="35"/>
              </a:spcBef>
            </a:pPr>
            <a:endParaRPr sz="1150">
              <a:latin typeface="Times New Roman"/>
              <a:cs typeface="Times New Roman"/>
            </a:endParaRPr>
          </a:p>
          <a:p>
            <a:pPr marL="70485" marR="5715" algn="just">
              <a:lnSpc>
                <a:spcPct val="137500"/>
              </a:lnSpc>
            </a:pPr>
            <a:r>
              <a:rPr sz="1200" spc="-5" dirty="0">
                <a:latin typeface="Times New Roman"/>
                <a:cs typeface="Times New Roman"/>
              </a:rPr>
              <a:t>With lots of advantages, there come disadvantages as </a:t>
            </a:r>
            <a:r>
              <a:rPr sz="1200" dirty="0">
                <a:latin typeface="Times New Roman"/>
                <a:cs typeface="Times New Roman"/>
              </a:rPr>
              <a:t>well, </a:t>
            </a:r>
            <a:r>
              <a:rPr sz="1200" spc="-5" dirty="0">
                <a:latin typeface="Times New Roman"/>
                <a:cs typeface="Times New Roman"/>
              </a:rPr>
              <a:t>like security issues which </a:t>
            </a:r>
            <a:r>
              <a:rPr sz="1200" dirty="0">
                <a:latin typeface="Times New Roman"/>
                <a:cs typeface="Times New Roman"/>
              </a:rPr>
              <a:t>can be </a:t>
            </a:r>
            <a:r>
              <a:rPr sz="1200" spc="5" dirty="0">
                <a:latin typeface="Times New Roman"/>
                <a:cs typeface="Times New Roman"/>
              </a:rPr>
              <a:t> </a:t>
            </a:r>
            <a:r>
              <a:rPr sz="1200" spc="-5" dirty="0">
                <a:latin typeface="Times New Roman"/>
                <a:cs typeface="Times New Roman"/>
              </a:rPr>
              <a:t>resolved </a:t>
            </a:r>
            <a:r>
              <a:rPr sz="1200" dirty="0">
                <a:latin typeface="Times New Roman"/>
                <a:cs typeface="Times New Roman"/>
              </a:rPr>
              <a:t>using </a:t>
            </a:r>
            <a:r>
              <a:rPr sz="1200" spc="-5" dirty="0">
                <a:latin typeface="Times New Roman"/>
                <a:cs typeface="Times New Roman"/>
              </a:rPr>
              <a:t>strict protection passwords. Also, the Speed of wireless networks is considered to </a:t>
            </a:r>
            <a:r>
              <a:rPr sz="1200" dirty="0">
                <a:latin typeface="Times New Roman"/>
                <a:cs typeface="Times New Roman"/>
              </a:rPr>
              <a:t> </a:t>
            </a:r>
            <a:r>
              <a:rPr sz="1200" spc="-5" dirty="0">
                <a:latin typeface="Times New Roman"/>
                <a:cs typeface="Times New Roman"/>
              </a:rPr>
              <a:t>be</a:t>
            </a:r>
            <a:r>
              <a:rPr sz="1200" dirty="0">
                <a:latin typeface="Times New Roman"/>
                <a:cs typeface="Times New Roman"/>
              </a:rPr>
              <a:t> </a:t>
            </a:r>
            <a:r>
              <a:rPr sz="1200" spc="-5" dirty="0">
                <a:latin typeface="Times New Roman"/>
                <a:cs typeface="Times New Roman"/>
              </a:rPr>
              <a:t>slow</a:t>
            </a:r>
            <a:r>
              <a:rPr sz="1200" dirty="0">
                <a:latin typeface="Times New Roman"/>
                <a:cs typeface="Times New Roman"/>
              </a:rPr>
              <a:t> </a:t>
            </a:r>
            <a:r>
              <a:rPr sz="1200" spc="-10" dirty="0">
                <a:latin typeface="Times New Roman"/>
                <a:cs typeface="Times New Roman"/>
              </a:rPr>
              <a:t>and</a:t>
            </a:r>
            <a:r>
              <a:rPr sz="1200" spc="15" dirty="0">
                <a:latin typeface="Times New Roman"/>
                <a:cs typeface="Times New Roman"/>
              </a:rPr>
              <a:t> </a:t>
            </a:r>
            <a:r>
              <a:rPr sz="1200" spc="-5" dirty="0">
                <a:latin typeface="Times New Roman"/>
                <a:cs typeface="Times New Roman"/>
              </a:rPr>
              <a:t>having</a:t>
            </a:r>
            <a:r>
              <a:rPr sz="1200" dirty="0">
                <a:latin typeface="Times New Roman"/>
                <a:cs typeface="Times New Roman"/>
              </a:rPr>
              <a:t> </a:t>
            </a:r>
            <a:r>
              <a:rPr sz="1200" spc="-5" dirty="0">
                <a:latin typeface="Times New Roman"/>
                <a:cs typeface="Times New Roman"/>
              </a:rPr>
              <a:t>low</a:t>
            </a:r>
            <a:r>
              <a:rPr sz="1200" spc="15" dirty="0">
                <a:latin typeface="Times New Roman"/>
                <a:cs typeface="Times New Roman"/>
              </a:rPr>
              <a:t> </a:t>
            </a:r>
            <a:r>
              <a:rPr sz="1200" spc="-5" dirty="0">
                <a:latin typeface="Times New Roman"/>
                <a:cs typeface="Times New Roman"/>
              </a:rPr>
              <a:t>bandwidth</a:t>
            </a:r>
            <a:r>
              <a:rPr sz="1200" spc="20" dirty="0">
                <a:latin typeface="Times New Roman"/>
                <a:cs typeface="Times New Roman"/>
              </a:rPr>
              <a:t> </a:t>
            </a:r>
            <a:r>
              <a:rPr sz="1200" spc="-5" dirty="0">
                <a:latin typeface="Times New Roman"/>
                <a:cs typeface="Times New Roman"/>
              </a:rPr>
              <a:t>when</a:t>
            </a:r>
            <a:r>
              <a:rPr sz="1200" dirty="0">
                <a:latin typeface="Times New Roman"/>
                <a:cs typeface="Times New Roman"/>
              </a:rPr>
              <a:t> </a:t>
            </a:r>
            <a:r>
              <a:rPr sz="1200" spc="-5" dirty="0">
                <a:latin typeface="Times New Roman"/>
                <a:cs typeface="Times New Roman"/>
              </a:rPr>
              <a:t>compared</a:t>
            </a:r>
            <a:r>
              <a:rPr sz="1200" spc="-10" dirty="0">
                <a:latin typeface="Times New Roman"/>
                <a:cs typeface="Times New Roman"/>
              </a:rPr>
              <a:t> </a:t>
            </a:r>
            <a:r>
              <a:rPr sz="1200" spc="-5" dirty="0">
                <a:latin typeface="Times New Roman"/>
                <a:cs typeface="Times New Roman"/>
              </a:rPr>
              <a:t>to</a:t>
            </a:r>
            <a:r>
              <a:rPr sz="1200" spc="15"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5" dirty="0">
                <a:latin typeface="Times New Roman"/>
                <a:cs typeface="Times New Roman"/>
              </a:rPr>
              <a:t>direct</a:t>
            </a:r>
            <a:r>
              <a:rPr sz="1200" dirty="0">
                <a:latin typeface="Times New Roman"/>
                <a:cs typeface="Times New Roman"/>
              </a:rPr>
              <a:t> cable</a:t>
            </a:r>
            <a:r>
              <a:rPr sz="1200" spc="-10" dirty="0">
                <a:latin typeface="Times New Roman"/>
                <a:cs typeface="Times New Roman"/>
              </a:rPr>
              <a:t> </a:t>
            </a:r>
            <a:r>
              <a:rPr sz="1200" spc="-5" dirty="0">
                <a:latin typeface="Times New Roman"/>
                <a:cs typeface="Times New Roman"/>
              </a:rPr>
              <a:t>connection</a:t>
            </a:r>
            <a:r>
              <a:rPr sz="1200" dirty="0">
                <a:latin typeface="Times New Roman"/>
                <a:cs typeface="Times New Roman"/>
              </a:rPr>
              <a:t> </a:t>
            </a:r>
            <a:r>
              <a:rPr sz="1200" spc="-5" dirty="0">
                <a:latin typeface="Times New Roman"/>
                <a:cs typeface="Times New Roman"/>
              </a:rPr>
              <a:t>networks.</a:t>
            </a:r>
            <a:endParaRPr sz="1200">
              <a:latin typeface="Times New Roman"/>
              <a:cs typeface="Times New Roman"/>
            </a:endParaRPr>
          </a:p>
          <a:p>
            <a:pPr>
              <a:lnSpc>
                <a:spcPct val="100000"/>
              </a:lnSpc>
            </a:pPr>
            <a:endParaRPr sz="1300">
              <a:latin typeface="Times New Roman"/>
              <a:cs typeface="Times New Roman"/>
            </a:endParaRPr>
          </a:p>
          <a:p>
            <a:pPr marL="242570" indent="-230504" algn="just">
              <a:lnSpc>
                <a:spcPct val="100000"/>
              </a:lnSpc>
              <a:spcBef>
                <a:spcPts val="1035"/>
              </a:spcBef>
              <a:buChar char="●"/>
              <a:tabLst>
                <a:tab pos="243204" algn="l"/>
              </a:tabLst>
            </a:pPr>
            <a:r>
              <a:rPr sz="1300" spc="-5" dirty="0">
                <a:latin typeface="Times New Roman"/>
                <a:cs typeface="Times New Roman"/>
              </a:rPr>
              <a:t>Simulation</a:t>
            </a:r>
            <a:r>
              <a:rPr sz="1300" spc="-15" dirty="0">
                <a:latin typeface="Times New Roman"/>
                <a:cs typeface="Times New Roman"/>
              </a:rPr>
              <a:t> </a:t>
            </a:r>
            <a:r>
              <a:rPr sz="1300" spc="-5" dirty="0">
                <a:latin typeface="Times New Roman"/>
                <a:cs typeface="Times New Roman"/>
              </a:rPr>
              <a:t>Environment</a:t>
            </a:r>
            <a:endParaRPr sz="1300">
              <a:latin typeface="Times New Roman"/>
              <a:cs typeface="Times New Roman"/>
            </a:endParaRPr>
          </a:p>
          <a:p>
            <a:pPr marL="70485" marR="6350" algn="just">
              <a:lnSpc>
                <a:spcPct val="137700"/>
              </a:lnSpc>
              <a:spcBef>
                <a:spcPts val="45"/>
              </a:spcBef>
            </a:pPr>
            <a:r>
              <a:rPr sz="1200" spc="-5" dirty="0">
                <a:latin typeface="Times New Roman"/>
                <a:cs typeface="Times New Roman"/>
              </a:rPr>
              <a:t>The</a:t>
            </a:r>
            <a:r>
              <a:rPr sz="1200" spc="40" dirty="0">
                <a:latin typeface="Times New Roman"/>
                <a:cs typeface="Times New Roman"/>
              </a:rPr>
              <a:t> </a:t>
            </a:r>
            <a:r>
              <a:rPr sz="1200" spc="-5" dirty="0">
                <a:latin typeface="Times New Roman"/>
                <a:cs typeface="Times New Roman"/>
              </a:rPr>
              <a:t>simulations</a:t>
            </a:r>
            <a:r>
              <a:rPr sz="1200" spc="50" dirty="0">
                <a:latin typeface="Times New Roman"/>
                <a:cs typeface="Times New Roman"/>
              </a:rPr>
              <a:t> </a:t>
            </a:r>
            <a:r>
              <a:rPr sz="1200" spc="-5" dirty="0">
                <a:latin typeface="Times New Roman"/>
                <a:cs typeface="Times New Roman"/>
              </a:rPr>
              <a:t>of</a:t>
            </a:r>
            <a:r>
              <a:rPr sz="1200" spc="30" dirty="0">
                <a:latin typeface="Times New Roman"/>
                <a:cs typeface="Times New Roman"/>
              </a:rPr>
              <a:t> </a:t>
            </a:r>
            <a:r>
              <a:rPr sz="1200" spc="-5" dirty="0">
                <a:latin typeface="Times New Roman"/>
                <a:cs typeface="Times New Roman"/>
              </a:rPr>
              <a:t>our</a:t>
            </a:r>
            <a:r>
              <a:rPr sz="1200" spc="40" dirty="0">
                <a:latin typeface="Times New Roman"/>
                <a:cs typeface="Times New Roman"/>
              </a:rPr>
              <a:t> </a:t>
            </a:r>
            <a:r>
              <a:rPr sz="1200" spc="-5" dirty="0">
                <a:latin typeface="Times New Roman"/>
                <a:cs typeface="Times New Roman"/>
              </a:rPr>
              <a:t>network</a:t>
            </a:r>
            <a:r>
              <a:rPr sz="1200" spc="30" dirty="0">
                <a:latin typeface="Times New Roman"/>
                <a:cs typeface="Times New Roman"/>
              </a:rPr>
              <a:t> </a:t>
            </a:r>
            <a:r>
              <a:rPr sz="1200" dirty="0">
                <a:latin typeface="Times New Roman"/>
                <a:cs typeface="Times New Roman"/>
              </a:rPr>
              <a:t>topology</a:t>
            </a:r>
            <a:r>
              <a:rPr sz="1200" spc="40" dirty="0">
                <a:latin typeface="Times New Roman"/>
                <a:cs typeface="Times New Roman"/>
              </a:rPr>
              <a:t> </a:t>
            </a:r>
            <a:r>
              <a:rPr sz="1200" spc="-10" dirty="0">
                <a:latin typeface="Times New Roman"/>
                <a:cs typeface="Times New Roman"/>
              </a:rPr>
              <a:t>can</a:t>
            </a:r>
            <a:r>
              <a:rPr sz="1200" spc="50" dirty="0">
                <a:latin typeface="Times New Roman"/>
                <a:cs typeface="Times New Roman"/>
              </a:rPr>
              <a:t> </a:t>
            </a:r>
            <a:r>
              <a:rPr sz="1200" spc="-5" dirty="0">
                <a:latin typeface="Times New Roman"/>
                <a:cs typeface="Times New Roman"/>
              </a:rPr>
              <a:t>be</a:t>
            </a:r>
            <a:r>
              <a:rPr sz="1200" spc="30" dirty="0">
                <a:latin typeface="Times New Roman"/>
                <a:cs typeface="Times New Roman"/>
              </a:rPr>
              <a:t> </a:t>
            </a:r>
            <a:r>
              <a:rPr sz="1200" dirty="0">
                <a:latin typeface="Times New Roman"/>
                <a:cs typeface="Times New Roman"/>
              </a:rPr>
              <a:t>easily</a:t>
            </a:r>
            <a:r>
              <a:rPr sz="1200" spc="50" dirty="0">
                <a:latin typeface="Times New Roman"/>
                <a:cs typeface="Times New Roman"/>
              </a:rPr>
              <a:t> </a:t>
            </a:r>
            <a:r>
              <a:rPr sz="1200" spc="-5" dirty="0">
                <a:latin typeface="Times New Roman"/>
                <a:cs typeface="Times New Roman"/>
              </a:rPr>
              <a:t>achieved</a:t>
            </a:r>
            <a:r>
              <a:rPr sz="1200" spc="30" dirty="0">
                <a:latin typeface="Times New Roman"/>
                <a:cs typeface="Times New Roman"/>
              </a:rPr>
              <a:t> </a:t>
            </a:r>
            <a:r>
              <a:rPr sz="1200" dirty="0">
                <a:latin typeface="Times New Roman"/>
                <a:cs typeface="Times New Roman"/>
              </a:rPr>
              <a:t>using</a:t>
            </a:r>
            <a:r>
              <a:rPr sz="1200" spc="40" dirty="0">
                <a:latin typeface="Times New Roman"/>
                <a:cs typeface="Times New Roman"/>
              </a:rPr>
              <a:t> </a:t>
            </a:r>
            <a:r>
              <a:rPr sz="1200" spc="-5" dirty="0">
                <a:latin typeface="Times New Roman"/>
                <a:cs typeface="Times New Roman"/>
              </a:rPr>
              <a:t>cisco</a:t>
            </a:r>
            <a:r>
              <a:rPr sz="1200" spc="25" dirty="0">
                <a:latin typeface="Times New Roman"/>
                <a:cs typeface="Times New Roman"/>
              </a:rPr>
              <a:t> </a:t>
            </a:r>
            <a:r>
              <a:rPr sz="1200" spc="-5" dirty="0">
                <a:latin typeface="Times New Roman"/>
                <a:cs typeface="Times New Roman"/>
              </a:rPr>
              <a:t>packet</a:t>
            </a:r>
            <a:r>
              <a:rPr sz="1200" spc="45" dirty="0">
                <a:latin typeface="Times New Roman"/>
                <a:cs typeface="Times New Roman"/>
              </a:rPr>
              <a:t> </a:t>
            </a:r>
            <a:r>
              <a:rPr sz="1200" spc="-5" dirty="0">
                <a:latin typeface="Times New Roman"/>
                <a:cs typeface="Times New Roman"/>
              </a:rPr>
              <a:t>tracer.</a:t>
            </a:r>
            <a:r>
              <a:rPr sz="1200" spc="40" dirty="0">
                <a:latin typeface="Times New Roman"/>
                <a:cs typeface="Times New Roman"/>
              </a:rPr>
              <a:t> </a:t>
            </a:r>
            <a:r>
              <a:rPr sz="1200" spc="-5" dirty="0">
                <a:latin typeface="Times New Roman"/>
                <a:cs typeface="Times New Roman"/>
              </a:rPr>
              <a:t>Using </a:t>
            </a:r>
            <a:r>
              <a:rPr sz="1200" spc="-285" dirty="0">
                <a:latin typeface="Times New Roman"/>
                <a:cs typeface="Times New Roman"/>
              </a:rPr>
              <a:t> </a:t>
            </a:r>
            <a:r>
              <a:rPr sz="1200" spc="-5" dirty="0">
                <a:latin typeface="Times New Roman"/>
                <a:cs typeface="Times New Roman"/>
              </a:rPr>
              <a:t>a </a:t>
            </a:r>
            <a:r>
              <a:rPr sz="1200" dirty="0">
                <a:latin typeface="Times New Roman"/>
                <a:cs typeface="Times New Roman"/>
              </a:rPr>
              <a:t>simulation </a:t>
            </a:r>
            <a:r>
              <a:rPr sz="1200" spc="-5" dirty="0">
                <a:latin typeface="Times New Roman"/>
                <a:cs typeface="Times New Roman"/>
              </a:rPr>
              <a:t>mode, you </a:t>
            </a:r>
            <a:r>
              <a:rPr sz="1200" spc="-10" dirty="0">
                <a:latin typeface="Times New Roman"/>
                <a:cs typeface="Times New Roman"/>
              </a:rPr>
              <a:t>can </a:t>
            </a:r>
            <a:r>
              <a:rPr sz="1200" spc="-5" dirty="0">
                <a:latin typeface="Times New Roman"/>
                <a:cs typeface="Times New Roman"/>
              </a:rPr>
              <a:t>see packets flowing </a:t>
            </a:r>
            <a:r>
              <a:rPr sz="1200" dirty="0">
                <a:latin typeface="Times New Roman"/>
                <a:cs typeface="Times New Roman"/>
              </a:rPr>
              <a:t>from </a:t>
            </a:r>
            <a:r>
              <a:rPr sz="1200" spc="-5" dirty="0">
                <a:latin typeface="Times New Roman"/>
                <a:cs typeface="Times New Roman"/>
              </a:rPr>
              <a:t>one node to another </a:t>
            </a:r>
            <a:r>
              <a:rPr sz="1200" dirty="0">
                <a:latin typeface="Times New Roman"/>
                <a:cs typeface="Times New Roman"/>
              </a:rPr>
              <a:t>and </a:t>
            </a:r>
            <a:r>
              <a:rPr sz="1200" spc="-10" dirty="0">
                <a:latin typeface="Times New Roman"/>
                <a:cs typeface="Times New Roman"/>
              </a:rPr>
              <a:t>can </a:t>
            </a:r>
            <a:r>
              <a:rPr sz="1200" spc="-5" dirty="0">
                <a:latin typeface="Times New Roman"/>
                <a:cs typeface="Times New Roman"/>
              </a:rPr>
              <a:t>also click on a </a:t>
            </a:r>
            <a:r>
              <a:rPr sz="1200" dirty="0">
                <a:latin typeface="Times New Roman"/>
                <a:cs typeface="Times New Roman"/>
              </a:rPr>
              <a:t> </a:t>
            </a:r>
            <a:r>
              <a:rPr sz="1200" spc="-5" dirty="0">
                <a:latin typeface="Times New Roman"/>
                <a:cs typeface="Times New Roman"/>
              </a:rPr>
              <a:t>packet to </a:t>
            </a:r>
            <a:r>
              <a:rPr sz="1200" dirty="0">
                <a:latin typeface="Times New Roman"/>
                <a:cs typeface="Times New Roman"/>
              </a:rPr>
              <a:t>see detailed </a:t>
            </a:r>
            <a:r>
              <a:rPr sz="1200" spc="-5" dirty="0">
                <a:latin typeface="Times New Roman"/>
                <a:cs typeface="Times New Roman"/>
              </a:rPr>
              <a:t>information about the </a:t>
            </a:r>
            <a:r>
              <a:rPr sz="1200" dirty="0">
                <a:latin typeface="Times New Roman"/>
                <a:cs typeface="Times New Roman"/>
              </a:rPr>
              <a:t>OSI </a:t>
            </a:r>
            <a:r>
              <a:rPr sz="1200" spc="-5" dirty="0">
                <a:latin typeface="Times New Roman"/>
                <a:cs typeface="Times New Roman"/>
              </a:rPr>
              <a:t>layers </a:t>
            </a:r>
            <a:r>
              <a:rPr sz="1200" dirty="0">
                <a:latin typeface="Times New Roman"/>
                <a:cs typeface="Times New Roman"/>
              </a:rPr>
              <a:t>of </a:t>
            </a:r>
            <a:r>
              <a:rPr sz="1200" spc="-5" dirty="0">
                <a:latin typeface="Times New Roman"/>
                <a:cs typeface="Times New Roman"/>
              </a:rPr>
              <a:t>the networking. Packet Tracer </a:t>
            </a:r>
            <a:r>
              <a:rPr sz="1200" dirty="0">
                <a:latin typeface="Times New Roman"/>
                <a:cs typeface="Times New Roman"/>
              </a:rPr>
              <a:t>offers </a:t>
            </a:r>
            <a:r>
              <a:rPr sz="1200" spc="-5" dirty="0">
                <a:latin typeface="Times New Roman"/>
                <a:cs typeface="Times New Roman"/>
              </a:rPr>
              <a:t>a </a:t>
            </a:r>
            <a:r>
              <a:rPr sz="1200" dirty="0">
                <a:latin typeface="Times New Roman"/>
                <a:cs typeface="Times New Roman"/>
              </a:rPr>
              <a:t> </a:t>
            </a:r>
            <a:r>
              <a:rPr sz="1200" spc="-5" dirty="0">
                <a:latin typeface="Times New Roman"/>
                <a:cs typeface="Times New Roman"/>
              </a:rPr>
              <a:t>huge platform to </a:t>
            </a:r>
            <a:r>
              <a:rPr sz="1200" dirty="0">
                <a:latin typeface="Times New Roman"/>
                <a:cs typeface="Times New Roman"/>
              </a:rPr>
              <a:t>combine </a:t>
            </a:r>
            <a:r>
              <a:rPr sz="1200" spc="-5" dirty="0">
                <a:latin typeface="Times New Roman"/>
                <a:cs typeface="Times New Roman"/>
              </a:rPr>
              <a:t>realistic </a:t>
            </a:r>
            <a:r>
              <a:rPr sz="1200" dirty="0">
                <a:latin typeface="Times New Roman"/>
                <a:cs typeface="Times New Roman"/>
              </a:rPr>
              <a:t>simulation </a:t>
            </a:r>
            <a:r>
              <a:rPr sz="1200" spc="-10" dirty="0">
                <a:latin typeface="Times New Roman"/>
                <a:cs typeface="Times New Roman"/>
              </a:rPr>
              <a:t>and </a:t>
            </a:r>
            <a:r>
              <a:rPr sz="1200" spc="-5" dirty="0">
                <a:latin typeface="Times New Roman"/>
                <a:cs typeface="Times New Roman"/>
              </a:rPr>
              <a:t>visualize </a:t>
            </a:r>
            <a:r>
              <a:rPr sz="1200" dirty="0">
                <a:latin typeface="Times New Roman"/>
                <a:cs typeface="Times New Roman"/>
              </a:rPr>
              <a:t>them </a:t>
            </a:r>
            <a:r>
              <a:rPr sz="1200" spc="-5" dirty="0">
                <a:latin typeface="Times New Roman"/>
                <a:cs typeface="Times New Roman"/>
              </a:rPr>
              <a:t>simultaneously. </a:t>
            </a:r>
            <a:r>
              <a:rPr sz="1200" dirty="0">
                <a:latin typeface="Times New Roman"/>
                <a:cs typeface="Times New Roman"/>
              </a:rPr>
              <a:t>Cisco </a:t>
            </a:r>
            <a:r>
              <a:rPr sz="1200" spc="-5" dirty="0">
                <a:latin typeface="Times New Roman"/>
                <a:cs typeface="Times New Roman"/>
              </a:rPr>
              <a:t>Packet </a:t>
            </a:r>
            <a:r>
              <a:rPr sz="1200" dirty="0">
                <a:latin typeface="Times New Roman"/>
                <a:cs typeface="Times New Roman"/>
              </a:rPr>
              <a:t> </a:t>
            </a:r>
            <a:r>
              <a:rPr sz="1200" spc="-5" dirty="0">
                <a:latin typeface="Times New Roman"/>
                <a:cs typeface="Times New Roman"/>
              </a:rPr>
              <a:t>Tracer</a:t>
            </a:r>
            <a:r>
              <a:rPr sz="1200" spc="-50" dirty="0">
                <a:latin typeface="Times New Roman"/>
                <a:cs typeface="Times New Roman"/>
              </a:rPr>
              <a:t> </a:t>
            </a:r>
            <a:r>
              <a:rPr sz="1200" spc="-5" dirty="0">
                <a:latin typeface="Times New Roman"/>
                <a:cs typeface="Times New Roman"/>
              </a:rPr>
              <a:t>makes</a:t>
            </a:r>
            <a:r>
              <a:rPr sz="1200" spc="-25" dirty="0">
                <a:latin typeface="Times New Roman"/>
                <a:cs typeface="Times New Roman"/>
              </a:rPr>
              <a:t> </a:t>
            </a:r>
            <a:r>
              <a:rPr sz="1200" spc="-5" dirty="0">
                <a:latin typeface="Times New Roman"/>
                <a:cs typeface="Times New Roman"/>
              </a:rPr>
              <a:t>learning</a:t>
            </a:r>
            <a:r>
              <a:rPr sz="1200" spc="-30" dirty="0">
                <a:latin typeface="Times New Roman"/>
                <a:cs typeface="Times New Roman"/>
              </a:rPr>
              <a:t> </a:t>
            </a:r>
            <a:r>
              <a:rPr sz="1200" spc="-5" dirty="0">
                <a:latin typeface="Times New Roman"/>
                <a:cs typeface="Times New Roman"/>
              </a:rPr>
              <a:t>and</a:t>
            </a:r>
            <a:r>
              <a:rPr sz="1200" spc="-30" dirty="0">
                <a:latin typeface="Times New Roman"/>
                <a:cs typeface="Times New Roman"/>
              </a:rPr>
              <a:t> </a:t>
            </a:r>
            <a:r>
              <a:rPr sz="1200" spc="-5" dirty="0">
                <a:latin typeface="Times New Roman"/>
                <a:cs typeface="Times New Roman"/>
              </a:rPr>
              <a:t>teaching</a:t>
            </a:r>
            <a:r>
              <a:rPr sz="1200" spc="-30" dirty="0">
                <a:latin typeface="Times New Roman"/>
                <a:cs typeface="Times New Roman"/>
              </a:rPr>
              <a:t> </a:t>
            </a:r>
            <a:r>
              <a:rPr sz="1200" spc="-5" dirty="0">
                <a:latin typeface="Times New Roman"/>
                <a:cs typeface="Times New Roman"/>
              </a:rPr>
              <a:t>significantly</a:t>
            </a:r>
            <a:r>
              <a:rPr sz="1200" spc="-25" dirty="0">
                <a:latin typeface="Times New Roman"/>
                <a:cs typeface="Times New Roman"/>
              </a:rPr>
              <a:t> </a:t>
            </a:r>
            <a:r>
              <a:rPr sz="1200" spc="-5" dirty="0">
                <a:latin typeface="Times New Roman"/>
                <a:cs typeface="Times New Roman"/>
              </a:rPr>
              <a:t>easier</a:t>
            </a:r>
            <a:r>
              <a:rPr sz="1200" spc="-45" dirty="0">
                <a:latin typeface="Times New Roman"/>
                <a:cs typeface="Times New Roman"/>
              </a:rPr>
              <a:t> </a:t>
            </a:r>
            <a:r>
              <a:rPr sz="1200" dirty="0">
                <a:latin typeface="Times New Roman"/>
                <a:cs typeface="Times New Roman"/>
              </a:rPr>
              <a:t>by</a:t>
            </a:r>
            <a:r>
              <a:rPr sz="1200" spc="-30" dirty="0">
                <a:latin typeface="Times New Roman"/>
                <a:cs typeface="Times New Roman"/>
              </a:rPr>
              <a:t> </a:t>
            </a:r>
            <a:r>
              <a:rPr sz="1200" spc="-5" dirty="0">
                <a:latin typeface="Times New Roman"/>
                <a:cs typeface="Times New Roman"/>
              </a:rPr>
              <a:t>supporting</a:t>
            </a:r>
            <a:r>
              <a:rPr sz="1200" spc="-30" dirty="0">
                <a:latin typeface="Times New Roman"/>
                <a:cs typeface="Times New Roman"/>
              </a:rPr>
              <a:t> </a:t>
            </a:r>
            <a:r>
              <a:rPr sz="1200" spc="-5" dirty="0">
                <a:latin typeface="Times New Roman"/>
                <a:cs typeface="Times New Roman"/>
              </a:rPr>
              <a:t>multi-user</a:t>
            </a:r>
            <a:r>
              <a:rPr sz="1200" spc="-45" dirty="0">
                <a:latin typeface="Times New Roman"/>
                <a:cs typeface="Times New Roman"/>
              </a:rPr>
              <a:t> </a:t>
            </a:r>
            <a:r>
              <a:rPr sz="1200" spc="-5" dirty="0">
                <a:latin typeface="Times New Roman"/>
                <a:cs typeface="Times New Roman"/>
              </a:rPr>
              <a:t>collaboration</a:t>
            </a:r>
            <a:r>
              <a:rPr sz="1200" spc="-30" dirty="0">
                <a:latin typeface="Times New Roman"/>
                <a:cs typeface="Times New Roman"/>
              </a:rPr>
              <a:t> </a:t>
            </a:r>
            <a:r>
              <a:rPr sz="1200" spc="-5" dirty="0">
                <a:latin typeface="Times New Roman"/>
                <a:cs typeface="Times New Roman"/>
              </a:rPr>
              <a:t>and </a:t>
            </a:r>
            <a:r>
              <a:rPr sz="1200" spc="-285" dirty="0">
                <a:latin typeface="Times New Roman"/>
                <a:cs typeface="Times New Roman"/>
              </a:rPr>
              <a:t> </a:t>
            </a:r>
            <a:r>
              <a:rPr sz="1200" spc="-5" dirty="0">
                <a:latin typeface="Times New Roman"/>
                <a:cs typeface="Times New Roman"/>
              </a:rPr>
              <a:t>by providing</a:t>
            </a:r>
            <a:r>
              <a:rPr sz="1200" dirty="0">
                <a:latin typeface="Times New Roman"/>
                <a:cs typeface="Times New Roman"/>
              </a:rPr>
              <a:t> </a:t>
            </a:r>
            <a:r>
              <a:rPr sz="1200" spc="-5" dirty="0">
                <a:latin typeface="Times New Roman"/>
                <a:cs typeface="Times New Roman"/>
              </a:rPr>
              <a:t>a realistic</a:t>
            </a:r>
            <a:r>
              <a:rPr sz="1200" dirty="0">
                <a:latin typeface="Times New Roman"/>
                <a:cs typeface="Times New Roman"/>
              </a:rPr>
              <a:t> simulation</a:t>
            </a:r>
            <a:r>
              <a:rPr sz="1200" spc="-5" dirty="0">
                <a:latin typeface="Times New Roman"/>
                <a:cs typeface="Times New Roman"/>
              </a:rPr>
              <a:t> environment</a:t>
            </a:r>
            <a:r>
              <a:rPr sz="1200" dirty="0">
                <a:latin typeface="Times New Roman"/>
                <a:cs typeface="Times New Roman"/>
              </a:rPr>
              <a:t> </a:t>
            </a:r>
            <a:r>
              <a:rPr sz="1200" spc="-5" dirty="0">
                <a:latin typeface="Times New Roman"/>
                <a:cs typeface="Times New Roman"/>
              </a:rPr>
              <a:t>for</a:t>
            </a:r>
            <a:r>
              <a:rPr sz="1200" spc="-15" dirty="0">
                <a:latin typeface="Times New Roman"/>
                <a:cs typeface="Times New Roman"/>
              </a:rPr>
              <a:t> </a:t>
            </a:r>
            <a:r>
              <a:rPr sz="1200" spc="-5" dirty="0">
                <a:latin typeface="Times New Roman"/>
                <a:cs typeface="Times New Roman"/>
              </a:rPr>
              <a:t>experimenting</a:t>
            </a:r>
            <a:r>
              <a:rPr sz="1200" dirty="0">
                <a:latin typeface="Times New Roman"/>
                <a:cs typeface="Times New Roman"/>
              </a:rPr>
              <a:t> </a:t>
            </a:r>
            <a:r>
              <a:rPr sz="1200" spc="-5" dirty="0">
                <a:latin typeface="Times New Roman"/>
                <a:cs typeface="Times New Roman"/>
              </a:rPr>
              <a:t>with </a:t>
            </a:r>
            <a:r>
              <a:rPr sz="1200" dirty="0">
                <a:latin typeface="Times New Roman"/>
                <a:cs typeface="Times New Roman"/>
              </a:rPr>
              <a:t>projects.</a:t>
            </a:r>
            <a:endParaRPr sz="1200">
              <a:latin typeface="Times New Roman"/>
              <a:cs typeface="Times New Roman"/>
            </a:endParaRPr>
          </a:p>
          <a:p>
            <a:pPr>
              <a:lnSpc>
                <a:spcPct val="100000"/>
              </a:lnSpc>
              <a:spcBef>
                <a:spcPts val="25"/>
              </a:spcBef>
            </a:pPr>
            <a:endParaRPr sz="1850">
              <a:latin typeface="Times New Roman"/>
              <a:cs typeface="Times New Roman"/>
            </a:endParaRPr>
          </a:p>
          <a:p>
            <a:pPr marL="70485" algn="just">
              <a:lnSpc>
                <a:spcPct val="100000"/>
              </a:lnSpc>
            </a:pPr>
            <a:r>
              <a:rPr sz="1400" spc="-5" dirty="0">
                <a:latin typeface="Times New Roman"/>
                <a:cs typeface="Times New Roman"/>
              </a:rPr>
              <a:t>WORK</a:t>
            </a:r>
            <a:r>
              <a:rPr sz="1400" spc="-25" dirty="0">
                <a:latin typeface="Times New Roman"/>
                <a:cs typeface="Times New Roman"/>
              </a:rPr>
              <a:t> </a:t>
            </a:r>
            <a:r>
              <a:rPr sz="1400" spc="-5" dirty="0">
                <a:latin typeface="Times New Roman"/>
                <a:cs typeface="Times New Roman"/>
              </a:rPr>
              <a:t>DONE</a:t>
            </a:r>
            <a:endParaRPr sz="1400">
              <a:latin typeface="Times New Roman"/>
              <a:cs typeface="Times New Roman"/>
            </a:endParaRPr>
          </a:p>
          <a:p>
            <a:pPr>
              <a:lnSpc>
                <a:spcPct val="100000"/>
              </a:lnSpc>
              <a:spcBef>
                <a:spcPts val="30"/>
              </a:spcBef>
            </a:pPr>
            <a:endParaRPr sz="1400">
              <a:latin typeface="Times New Roman"/>
              <a:cs typeface="Times New Roman"/>
            </a:endParaRPr>
          </a:p>
          <a:p>
            <a:pPr marL="70485" marR="5715" algn="just">
              <a:lnSpc>
                <a:spcPts val="1380"/>
              </a:lnSpc>
            </a:pPr>
            <a:r>
              <a:rPr sz="1200" spc="-15" dirty="0">
                <a:latin typeface="Times New Roman"/>
                <a:cs typeface="Times New Roman"/>
              </a:rPr>
              <a:t>In </a:t>
            </a:r>
            <a:r>
              <a:rPr sz="1200" dirty="0">
                <a:latin typeface="Times New Roman"/>
                <a:cs typeface="Times New Roman"/>
              </a:rPr>
              <a:t>order </a:t>
            </a:r>
            <a:r>
              <a:rPr sz="1200" spc="-5" dirty="0">
                <a:latin typeface="Times New Roman"/>
                <a:cs typeface="Times New Roman"/>
              </a:rPr>
              <a:t>to make our project understandable, we have </a:t>
            </a:r>
            <a:r>
              <a:rPr sz="1200" dirty="0">
                <a:latin typeface="Times New Roman"/>
                <a:cs typeface="Times New Roman"/>
              </a:rPr>
              <a:t>divided </a:t>
            </a:r>
            <a:r>
              <a:rPr sz="1200" spc="-5" dirty="0">
                <a:latin typeface="Times New Roman"/>
                <a:cs typeface="Times New Roman"/>
              </a:rPr>
              <a:t>the content into steps. They </a:t>
            </a:r>
            <a:r>
              <a:rPr sz="1200" spc="-10" dirty="0">
                <a:latin typeface="Times New Roman"/>
                <a:cs typeface="Times New Roman"/>
              </a:rPr>
              <a:t>are </a:t>
            </a:r>
            <a:r>
              <a:rPr sz="1200" spc="-5" dirty="0">
                <a:latin typeface="Times New Roman"/>
                <a:cs typeface="Times New Roman"/>
              </a:rPr>
              <a:t>as </a:t>
            </a:r>
            <a:r>
              <a:rPr sz="1200" dirty="0">
                <a:latin typeface="Times New Roman"/>
                <a:cs typeface="Times New Roman"/>
              </a:rPr>
              <a:t> </a:t>
            </a:r>
            <a:r>
              <a:rPr sz="1200" spc="-5" dirty="0">
                <a:latin typeface="Times New Roman"/>
                <a:cs typeface="Times New Roman"/>
              </a:rPr>
              <a:t>follows: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527685" lvl="1" indent="-229235">
              <a:lnSpc>
                <a:spcPct val="100000"/>
              </a:lnSpc>
              <a:buAutoNum type="arabicPeriod"/>
              <a:tabLst>
                <a:tab pos="528320" algn="l"/>
              </a:tabLst>
            </a:pPr>
            <a:r>
              <a:rPr sz="1300" b="1" spc="-5" dirty="0">
                <a:latin typeface="Times New Roman"/>
                <a:cs typeface="Times New Roman"/>
              </a:rPr>
              <a:t>Software</a:t>
            </a:r>
            <a:r>
              <a:rPr sz="1300" b="1" spc="-10" dirty="0">
                <a:latin typeface="Times New Roman"/>
                <a:cs typeface="Times New Roman"/>
              </a:rPr>
              <a:t> </a:t>
            </a:r>
            <a:r>
              <a:rPr sz="1300" b="1" spc="-5" dirty="0">
                <a:latin typeface="Times New Roman"/>
                <a:cs typeface="Times New Roman"/>
              </a:rPr>
              <a:t>and hardware requirements</a:t>
            </a:r>
            <a:endParaRPr sz="1300">
              <a:latin typeface="Times New Roman"/>
              <a:cs typeface="Times New Roman"/>
            </a:endParaRPr>
          </a:p>
          <a:p>
            <a:pPr lvl="1">
              <a:lnSpc>
                <a:spcPct val="100000"/>
              </a:lnSpc>
              <a:spcBef>
                <a:spcPts val="20"/>
              </a:spcBef>
              <a:buFont typeface="Times New Roman"/>
              <a:buAutoNum type="arabicPeriod"/>
            </a:pPr>
            <a:endParaRPr sz="1300">
              <a:latin typeface="Times New Roman"/>
              <a:cs typeface="Times New Roman"/>
            </a:endParaRPr>
          </a:p>
          <a:p>
            <a:pPr marL="527685" marR="5080">
              <a:lnSpc>
                <a:spcPts val="1380"/>
              </a:lnSpc>
            </a:pPr>
            <a:r>
              <a:rPr sz="1200" spc="-5" dirty="0">
                <a:latin typeface="Times New Roman"/>
                <a:cs typeface="Times New Roman"/>
              </a:rPr>
              <a:t>Before</a:t>
            </a:r>
            <a:r>
              <a:rPr sz="1200" spc="275" dirty="0">
                <a:latin typeface="Times New Roman"/>
                <a:cs typeface="Times New Roman"/>
              </a:rPr>
              <a:t> </a:t>
            </a:r>
            <a:r>
              <a:rPr sz="1200" dirty="0">
                <a:latin typeface="Times New Roman"/>
                <a:cs typeface="Times New Roman"/>
              </a:rPr>
              <a:t>heading</a:t>
            </a:r>
            <a:r>
              <a:rPr sz="1200" spc="295" dirty="0">
                <a:latin typeface="Times New Roman"/>
                <a:cs typeface="Times New Roman"/>
              </a:rPr>
              <a:t> </a:t>
            </a:r>
            <a:r>
              <a:rPr sz="1200" spc="-5" dirty="0">
                <a:latin typeface="Times New Roman"/>
                <a:cs typeface="Times New Roman"/>
              </a:rPr>
              <a:t>towards</a:t>
            </a:r>
            <a:r>
              <a:rPr sz="1200" spc="10"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5" dirty="0">
                <a:latin typeface="Times New Roman"/>
                <a:cs typeface="Times New Roman"/>
              </a:rPr>
              <a:t>implementation</a:t>
            </a:r>
            <a:r>
              <a:rPr sz="1200" dirty="0">
                <a:latin typeface="Times New Roman"/>
                <a:cs typeface="Times New Roman"/>
              </a:rPr>
              <a:t> </a:t>
            </a:r>
            <a:r>
              <a:rPr sz="1200" spc="-5" dirty="0">
                <a:latin typeface="Times New Roman"/>
                <a:cs typeface="Times New Roman"/>
              </a:rPr>
              <a:t>we</a:t>
            </a:r>
            <a:r>
              <a:rPr sz="1200" dirty="0">
                <a:latin typeface="Times New Roman"/>
                <a:cs typeface="Times New Roman"/>
              </a:rPr>
              <a:t> </a:t>
            </a:r>
            <a:r>
              <a:rPr sz="1200" spc="-10" dirty="0">
                <a:latin typeface="Times New Roman"/>
                <a:cs typeface="Times New Roman"/>
              </a:rPr>
              <a:t>need</a:t>
            </a:r>
            <a:r>
              <a:rPr sz="1200" spc="5" dirty="0">
                <a:latin typeface="Times New Roman"/>
                <a:cs typeface="Times New Roman"/>
              </a:rPr>
              <a:t> </a:t>
            </a:r>
            <a:r>
              <a:rPr sz="1200" spc="-5" dirty="0">
                <a:latin typeface="Times New Roman"/>
                <a:cs typeface="Times New Roman"/>
              </a:rPr>
              <a:t>to</a:t>
            </a:r>
            <a:r>
              <a:rPr sz="1200" spc="10" dirty="0">
                <a:latin typeface="Times New Roman"/>
                <a:cs typeface="Times New Roman"/>
              </a:rPr>
              <a:t> </a:t>
            </a:r>
            <a:r>
              <a:rPr sz="1200" spc="-5" dirty="0">
                <a:latin typeface="Times New Roman"/>
                <a:cs typeface="Times New Roman"/>
              </a:rPr>
              <a:t>make</a:t>
            </a:r>
            <a:r>
              <a:rPr sz="1200" spc="280" dirty="0">
                <a:latin typeface="Times New Roman"/>
                <a:cs typeface="Times New Roman"/>
              </a:rPr>
              <a:t> </a:t>
            </a:r>
            <a:r>
              <a:rPr sz="1200" dirty="0">
                <a:latin typeface="Times New Roman"/>
                <a:cs typeface="Times New Roman"/>
              </a:rPr>
              <a:t>sure</a:t>
            </a:r>
            <a:r>
              <a:rPr sz="1200" spc="280" dirty="0">
                <a:latin typeface="Times New Roman"/>
                <a:cs typeface="Times New Roman"/>
              </a:rPr>
              <a:t> </a:t>
            </a:r>
            <a:r>
              <a:rPr sz="1200" spc="-5" dirty="0">
                <a:latin typeface="Times New Roman"/>
                <a:cs typeface="Times New Roman"/>
              </a:rPr>
              <a:t>of</a:t>
            </a:r>
            <a:r>
              <a:rPr sz="1200" spc="20" dirty="0">
                <a:latin typeface="Times New Roman"/>
                <a:cs typeface="Times New Roman"/>
              </a:rPr>
              <a:t> </a:t>
            </a:r>
            <a:r>
              <a:rPr sz="1200" spc="-5" dirty="0">
                <a:latin typeface="Times New Roman"/>
                <a:cs typeface="Times New Roman"/>
              </a:rPr>
              <a:t>the</a:t>
            </a:r>
            <a:r>
              <a:rPr sz="1200" spc="280" dirty="0">
                <a:latin typeface="Times New Roman"/>
                <a:cs typeface="Times New Roman"/>
              </a:rPr>
              <a:t> </a:t>
            </a:r>
            <a:r>
              <a:rPr sz="1200" spc="-5" dirty="0">
                <a:latin typeface="Times New Roman"/>
                <a:cs typeface="Times New Roman"/>
              </a:rPr>
              <a:t>following </a:t>
            </a:r>
            <a:r>
              <a:rPr sz="1200" spc="-285" dirty="0">
                <a:latin typeface="Times New Roman"/>
                <a:cs typeface="Times New Roman"/>
              </a:rPr>
              <a:t> </a:t>
            </a:r>
            <a:r>
              <a:rPr sz="1200" spc="-5" dirty="0">
                <a:latin typeface="Times New Roman"/>
                <a:cs typeface="Times New Roman"/>
              </a:rPr>
              <a:t>requirements.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984885" lvl="2" indent="-229235">
              <a:lnSpc>
                <a:spcPts val="1410"/>
              </a:lnSpc>
              <a:buChar char="●"/>
              <a:tabLst>
                <a:tab pos="984885" algn="l"/>
                <a:tab pos="985519" algn="l"/>
              </a:tabLst>
            </a:pPr>
            <a:r>
              <a:rPr sz="1200" spc="-5" dirty="0">
                <a:latin typeface="Times New Roman"/>
                <a:cs typeface="Times New Roman"/>
              </a:rPr>
              <a:t>A</a:t>
            </a:r>
            <a:r>
              <a:rPr sz="1200" dirty="0">
                <a:latin typeface="Times New Roman"/>
                <a:cs typeface="Times New Roman"/>
              </a:rPr>
              <a:t> </a:t>
            </a:r>
            <a:r>
              <a:rPr sz="1200" spc="-5" dirty="0">
                <a:latin typeface="Times New Roman"/>
                <a:cs typeface="Times New Roman"/>
              </a:rPr>
              <a:t>proper</a:t>
            </a:r>
            <a:r>
              <a:rPr sz="1200" spc="-10" dirty="0">
                <a:latin typeface="Times New Roman"/>
                <a:cs typeface="Times New Roman"/>
              </a:rPr>
              <a:t> </a:t>
            </a:r>
            <a:r>
              <a:rPr sz="1200" spc="-5" dirty="0">
                <a:latin typeface="Times New Roman"/>
                <a:cs typeface="Times New Roman"/>
              </a:rPr>
              <a:t>workstation</a:t>
            </a:r>
            <a:r>
              <a:rPr sz="1200" dirty="0">
                <a:latin typeface="Times New Roman"/>
                <a:cs typeface="Times New Roman"/>
              </a:rPr>
              <a:t> </a:t>
            </a:r>
            <a:r>
              <a:rPr sz="1200" spc="-5" dirty="0">
                <a:latin typeface="Times New Roman"/>
                <a:cs typeface="Times New Roman"/>
              </a:rPr>
              <a:t>(any</a:t>
            </a:r>
            <a:r>
              <a:rPr sz="1200" spc="5" dirty="0">
                <a:latin typeface="Times New Roman"/>
                <a:cs typeface="Times New Roman"/>
              </a:rPr>
              <a:t> </a:t>
            </a:r>
            <a:r>
              <a:rPr sz="1200" dirty="0">
                <a:latin typeface="Times New Roman"/>
                <a:cs typeface="Times New Roman"/>
              </a:rPr>
              <a:t>mid-high </a:t>
            </a:r>
            <a:r>
              <a:rPr sz="1200" spc="-5" dirty="0">
                <a:latin typeface="Times New Roman"/>
                <a:cs typeface="Times New Roman"/>
              </a:rPr>
              <a:t>range laptop</a:t>
            </a:r>
            <a:r>
              <a:rPr sz="1200" spc="15" dirty="0">
                <a:latin typeface="Times New Roman"/>
                <a:cs typeface="Times New Roman"/>
              </a:rPr>
              <a:t> </a:t>
            </a:r>
            <a:r>
              <a:rPr sz="1200" spc="-5" dirty="0">
                <a:latin typeface="Times New Roman"/>
                <a:cs typeface="Times New Roman"/>
              </a:rPr>
              <a:t>will</a:t>
            </a:r>
            <a:r>
              <a:rPr sz="1200" spc="5" dirty="0">
                <a:latin typeface="Times New Roman"/>
                <a:cs typeface="Times New Roman"/>
              </a:rPr>
              <a:t> </a:t>
            </a:r>
            <a:r>
              <a:rPr sz="1200" spc="-5" dirty="0">
                <a:latin typeface="Times New Roman"/>
                <a:cs typeface="Times New Roman"/>
              </a:rPr>
              <a:t>suffice).</a:t>
            </a:r>
            <a:endParaRPr sz="1200">
              <a:latin typeface="Times New Roman"/>
              <a:cs typeface="Times New Roman"/>
            </a:endParaRPr>
          </a:p>
          <a:p>
            <a:pPr marL="984885" lvl="2" indent="-229235">
              <a:lnSpc>
                <a:spcPts val="1380"/>
              </a:lnSpc>
              <a:buChar char="●"/>
              <a:tabLst>
                <a:tab pos="984885" algn="l"/>
                <a:tab pos="985519" algn="l"/>
              </a:tabLst>
            </a:pPr>
            <a:r>
              <a:rPr sz="1200" spc="-5" dirty="0">
                <a:latin typeface="Times New Roman"/>
                <a:cs typeface="Times New Roman"/>
              </a:rPr>
              <a:t>Packet</a:t>
            </a:r>
            <a:r>
              <a:rPr sz="1200" spc="-20" dirty="0">
                <a:latin typeface="Times New Roman"/>
                <a:cs typeface="Times New Roman"/>
              </a:rPr>
              <a:t> </a:t>
            </a:r>
            <a:r>
              <a:rPr sz="1200" spc="-5" dirty="0">
                <a:latin typeface="Times New Roman"/>
                <a:cs typeface="Times New Roman"/>
              </a:rPr>
              <a:t>Tracer</a:t>
            </a:r>
            <a:r>
              <a:rPr sz="1200" spc="-30" dirty="0">
                <a:latin typeface="Times New Roman"/>
                <a:cs typeface="Times New Roman"/>
              </a:rPr>
              <a:t> </a:t>
            </a:r>
            <a:r>
              <a:rPr sz="1200" spc="-5" dirty="0">
                <a:latin typeface="Times New Roman"/>
                <a:cs typeface="Times New Roman"/>
              </a:rPr>
              <a:t>by</a:t>
            </a:r>
            <a:r>
              <a:rPr sz="1200" spc="-10" dirty="0">
                <a:latin typeface="Times New Roman"/>
                <a:cs typeface="Times New Roman"/>
              </a:rPr>
              <a:t> </a:t>
            </a:r>
            <a:r>
              <a:rPr sz="1200" dirty="0">
                <a:latin typeface="Times New Roman"/>
                <a:cs typeface="Times New Roman"/>
              </a:rPr>
              <a:t>Cisco</a:t>
            </a:r>
            <a:endParaRPr sz="1200">
              <a:latin typeface="Times New Roman"/>
              <a:cs typeface="Times New Roman"/>
            </a:endParaRPr>
          </a:p>
          <a:p>
            <a:pPr marL="984885" lvl="2" indent="-229235">
              <a:lnSpc>
                <a:spcPts val="1380"/>
              </a:lnSpc>
              <a:buChar char="●"/>
              <a:tabLst>
                <a:tab pos="984885" algn="l"/>
                <a:tab pos="985519" algn="l"/>
              </a:tabLst>
            </a:pPr>
            <a:r>
              <a:rPr sz="1200" spc="-5" dirty="0">
                <a:latin typeface="Times New Roman"/>
                <a:cs typeface="Times New Roman"/>
              </a:rPr>
              <a:t>8</a:t>
            </a:r>
            <a:r>
              <a:rPr sz="1200" spc="-30" dirty="0">
                <a:latin typeface="Times New Roman"/>
                <a:cs typeface="Times New Roman"/>
              </a:rPr>
              <a:t> </a:t>
            </a:r>
            <a:r>
              <a:rPr sz="1200" spc="-5" dirty="0">
                <a:latin typeface="Times New Roman"/>
                <a:cs typeface="Times New Roman"/>
              </a:rPr>
              <a:t>GB</a:t>
            </a:r>
            <a:r>
              <a:rPr sz="1200" spc="-25" dirty="0">
                <a:latin typeface="Times New Roman"/>
                <a:cs typeface="Times New Roman"/>
              </a:rPr>
              <a:t> </a:t>
            </a:r>
            <a:r>
              <a:rPr sz="1200" spc="-5" dirty="0">
                <a:latin typeface="Times New Roman"/>
                <a:cs typeface="Times New Roman"/>
              </a:rPr>
              <a:t>RAM.</a:t>
            </a:r>
            <a:endParaRPr sz="1200">
              <a:latin typeface="Times New Roman"/>
              <a:cs typeface="Times New Roman"/>
            </a:endParaRPr>
          </a:p>
          <a:p>
            <a:pPr marL="984885" lvl="2" indent="-229235">
              <a:lnSpc>
                <a:spcPts val="1380"/>
              </a:lnSpc>
              <a:buChar char="●"/>
              <a:tabLst>
                <a:tab pos="984885" algn="l"/>
                <a:tab pos="985519" algn="l"/>
              </a:tabLst>
            </a:pPr>
            <a:r>
              <a:rPr sz="1200" spc="-5" dirty="0">
                <a:latin typeface="Times New Roman"/>
                <a:cs typeface="Times New Roman"/>
              </a:rPr>
              <a:t>Any 10,000+ Average</a:t>
            </a:r>
            <a:r>
              <a:rPr sz="1200" dirty="0">
                <a:latin typeface="Times New Roman"/>
                <a:cs typeface="Times New Roman"/>
              </a:rPr>
              <a:t> CPU</a:t>
            </a:r>
            <a:r>
              <a:rPr sz="1200" spc="-5" dirty="0">
                <a:latin typeface="Times New Roman"/>
                <a:cs typeface="Times New Roman"/>
              </a:rPr>
              <a:t> Mark</a:t>
            </a:r>
            <a:r>
              <a:rPr sz="1200" dirty="0">
                <a:latin typeface="Times New Roman"/>
                <a:cs typeface="Times New Roman"/>
              </a:rPr>
              <a:t> </a:t>
            </a:r>
            <a:r>
              <a:rPr sz="1200" spc="-5" dirty="0">
                <a:latin typeface="Times New Roman"/>
                <a:cs typeface="Times New Roman"/>
              </a:rPr>
              <a:t>scored</a:t>
            </a:r>
            <a:r>
              <a:rPr sz="1200" dirty="0">
                <a:latin typeface="Times New Roman"/>
                <a:cs typeface="Times New Roman"/>
              </a:rPr>
              <a:t> </a:t>
            </a:r>
            <a:r>
              <a:rPr sz="1200" spc="-5" dirty="0">
                <a:latin typeface="Times New Roman"/>
                <a:cs typeface="Times New Roman"/>
              </a:rPr>
              <a:t>processor.</a:t>
            </a:r>
            <a:endParaRPr sz="1200">
              <a:latin typeface="Times New Roman"/>
              <a:cs typeface="Times New Roman"/>
            </a:endParaRPr>
          </a:p>
          <a:p>
            <a:pPr marL="984885" lvl="2" indent="-229235">
              <a:lnSpc>
                <a:spcPts val="1380"/>
              </a:lnSpc>
              <a:buChar char="●"/>
              <a:tabLst>
                <a:tab pos="984885" algn="l"/>
                <a:tab pos="985519" algn="l"/>
              </a:tabLst>
            </a:pPr>
            <a:r>
              <a:rPr sz="1200" spc="-5" dirty="0">
                <a:latin typeface="Times New Roman"/>
                <a:cs typeface="Times New Roman"/>
              </a:rPr>
              <a:t>16</a:t>
            </a:r>
            <a:r>
              <a:rPr sz="1200" spc="-15" dirty="0">
                <a:latin typeface="Times New Roman"/>
                <a:cs typeface="Times New Roman"/>
              </a:rPr>
              <a:t> </a:t>
            </a:r>
            <a:r>
              <a:rPr sz="1200" spc="-5" dirty="0">
                <a:latin typeface="Times New Roman"/>
                <a:cs typeface="Times New Roman"/>
              </a:rPr>
              <a:t>GB</a:t>
            </a:r>
            <a:r>
              <a:rPr sz="1200" spc="-10" dirty="0">
                <a:latin typeface="Times New Roman"/>
                <a:cs typeface="Times New Roman"/>
              </a:rPr>
              <a:t> </a:t>
            </a:r>
            <a:r>
              <a:rPr sz="1200" spc="-5" dirty="0">
                <a:latin typeface="Times New Roman"/>
                <a:cs typeface="Times New Roman"/>
              </a:rPr>
              <a:t>of</a:t>
            </a:r>
            <a:r>
              <a:rPr sz="1200" spc="-10" dirty="0">
                <a:latin typeface="Times New Roman"/>
                <a:cs typeface="Times New Roman"/>
              </a:rPr>
              <a:t> </a:t>
            </a:r>
            <a:r>
              <a:rPr sz="1200" spc="-5" dirty="0">
                <a:latin typeface="Times New Roman"/>
                <a:cs typeface="Times New Roman"/>
              </a:rPr>
              <a:t>dedicated</a:t>
            </a:r>
            <a:r>
              <a:rPr sz="1200" spc="-10" dirty="0">
                <a:latin typeface="Times New Roman"/>
                <a:cs typeface="Times New Roman"/>
              </a:rPr>
              <a:t> </a:t>
            </a:r>
            <a:r>
              <a:rPr sz="1200" spc="-5" dirty="0">
                <a:latin typeface="Times New Roman"/>
                <a:cs typeface="Times New Roman"/>
              </a:rPr>
              <a:t>hard</a:t>
            </a:r>
            <a:r>
              <a:rPr sz="1200" spc="5" dirty="0">
                <a:latin typeface="Times New Roman"/>
                <a:cs typeface="Times New Roman"/>
              </a:rPr>
              <a:t> </a:t>
            </a:r>
            <a:r>
              <a:rPr sz="1200" dirty="0">
                <a:latin typeface="Times New Roman"/>
                <a:cs typeface="Times New Roman"/>
              </a:rPr>
              <a:t>disk</a:t>
            </a:r>
            <a:r>
              <a:rPr sz="1200" spc="-10" dirty="0">
                <a:latin typeface="Times New Roman"/>
                <a:cs typeface="Times New Roman"/>
              </a:rPr>
              <a:t> </a:t>
            </a:r>
            <a:r>
              <a:rPr sz="1200" spc="-5" dirty="0">
                <a:latin typeface="Times New Roman"/>
                <a:cs typeface="Times New Roman"/>
              </a:rPr>
              <a:t>space.</a:t>
            </a:r>
            <a:endParaRPr sz="1200">
              <a:latin typeface="Times New Roman"/>
              <a:cs typeface="Times New Roman"/>
            </a:endParaRPr>
          </a:p>
          <a:p>
            <a:pPr marL="984885" lvl="2" indent="-229235">
              <a:lnSpc>
                <a:spcPts val="1410"/>
              </a:lnSpc>
              <a:buChar char="●"/>
              <a:tabLst>
                <a:tab pos="984885" algn="l"/>
                <a:tab pos="985519" algn="l"/>
              </a:tabLst>
            </a:pPr>
            <a:r>
              <a:rPr sz="1200" spc="-5" dirty="0">
                <a:latin typeface="Times New Roman"/>
                <a:cs typeface="Times New Roman"/>
              </a:rPr>
              <a:t>USB</a:t>
            </a:r>
            <a:r>
              <a:rPr sz="1200" spc="-10" dirty="0">
                <a:latin typeface="Times New Roman"/>
                <a:cs typeface="Times New Roman"/>
              </a:rPr>
              <a:t> </a:t>
            </a:r>
            <a:r>
              <a:rPr sz="1200" spc="-5" dirty="0">
                <a:latin typeface="Times New Roman"/>
                <a:cs typeface="Times New Roman"/>
              </a:rPr>
              <a:t>3.0+</a:t>
            </a:r>
            <a:r>
              <a:rPr sz="1200" spc="-30" dirty="0">
                <a:latin typeface="Times New Roman"/>
                <a:cs typeface="Times New Roman"/>
              </a:rPr>
              <a:t> </a:t>
            </a:r>
            <a:r>
              <a:rPr sz="1200" spc="-5" dirty="0">
                <a:latin typeface="Times New Roman"/>
                <a:cs typeface="Times New Roman"/>
              </a:rPr>
              <a:t>port.</a:t>
            </a:r>
            <a:endParaRPr sz="12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1272343"/>
            <a:ext cx="5734685" cy="1287145"/>
          </a:xfrm>
          <a:prstGeom prst="rect">
            <a:avLst/>
          </a:prstGeom>
        </p:spPr>
        <p:txBody>
          <a:bodyPr vert="horz" wrap="square" lIns="0" tIns="11430" rIns="0" bIns="0" rtlCol="0">
            <a:spAutoFit/>
          </a:bodyPr>
          <a:lstStyle/>
          <a:p>
            <a:pPr marL="12700">
              <a:lnSpc>
                <a:spcPct val="100000"/>
              </a:lnSpc>
              <a:spcBef>
                <a:spcPts val="90"/>
              </a:spcBef>
            </a:pPr>
            <a:r>
              <a:rPr sz="1300" b="1" spc="-5" dirty="0">
                <a:latin typeface="Times New Roman"/>
                <a:cs typeface="Times New Roman"/>
              </a:rPr>
              <a:t>2.</a:t>
            </a:r>
            <a:r>
              <a:rPr sz="1300" b="1" spc="180" dirty="0">
                <a:latin typeface="Times New Roman"/>
                <a:cs typeface="Times New Roman"/>
              </a:rPr>
              <a:t> </a:t>
            </a:r>
            <a:r>
              <a:rPr sz="1300" b="1" spc="-5" dirty="0">
                <a:latin typeface="Times New Roman"/>
                <a:cs typeface="Times New Roman"/>
              </a:rPr>
              <a:t>Brief</a:t>
            </a:r>
            <a:r>
              <a:rPr sz="1300" b="1" spc="-10" dirty="0">
                <a:latin typeface="Times New Roman"/>
                <a:cs typeface="Times New Roman"/>
              </a:rPr>
              <a:t> </a:t>
            </a:r>
            <a:r>
              <a:rPr sz="1300" b="1" spc="-5" dirty="0">
                <a:latin typeface="Times New Roman"/>
                <a:cs typeface="Times New Roman"/>
              </a:rPr>
              <a:t>knowledge</a:t>
            </a:r>
            <a:r>
              <a:rPr sz="1300" b="1" spc="5" dirty="0">
                <a:latin typeface="Times New Roman"/>
                <a:cs typeface="Times New Roman"/>
              </a:rPr>
              <a:t> </a:t>
            </a:r>
            <a:r>
              <a:rPr sz="1300" b="1" spc="-5" dirty="0">
                <a:latin typeface="Times New Roman"/>
                <a:cs typeface="Times New Roman"/>
              </a:rPr>
              <a:t>about</a:t>
            </a:r>
            <a:r>
              <a:rPr sz="1300" b="1" dirty="0">
                <a:latin typeface="Times New Roman"/>
                <a:cs typeface="Times New Roman"/>
              </a:rPr>
              <a:t> </a:t>
            </a:r>
            <a:r>
              <a:rPr sz="1300" b="1" spc="-5" dirty="0">
                <a:latin typeface="Times New Roman"/>
                <a:cs typeface="Times New Roman"/>
              </a:rPr>
              <a:t>our</a:t>
            </a:r>
            <a:r>
              <a:rPr sz="1300" b="1" dirty="0">
                <a:latin typeface="Times New Roman"/>
                <a:cs typeface="Times New Roman"/>
              </a:rPr>
              <a:t> </a:t>
            </a:r>
            <a:r>
              <a:rPr sz="1300" b="1" spc="-5" dirty="0">
                <a:latin typeface="Times New Roman"/>
                <a:cs typeface="Times New Roman"/>
              </a:rPr>
              <a:t>approach</a:t>
            </a:r>
            <a:endParaRPr sz="1300">
              <a:latin typeface="Times New Roman"/>
              <a:cs typeface="Times New Roman"/>
            </a:endParaRPr>
          </a:p>
          <a:p>
            <a:pPr>
              <a:lnSpc>
                <a:spcPct val="100000"/>
              </a:lnSpc>
              <a:spcBef>
                <a:spcPts val="20"/>
              </a:spcBef>
            </a:pPr>
            <a:endParaRPr sz="1300">
              <a:latin typeface="Times New Roman"/>
              <a:cs typeface="Times New Roman"/>
            </a:endParaRPr>
          </a:p>
          <a:p>
            <a:pPr marL="241300" marR="5080" algn="just">
              <a:lnSpc>
                <a:spcPts val="1380"/>
              </a:lnSpc>
              <a:spcBef>
                <a:spcPts val="5"/>
              </a:spcBef>
            </a:pPr>
            <a:r>
              <a:rPr sz="1200" spc="-5" dirty="0">
                <a:latin typeface="Times New Roman"/>
                <a:cs typeface="Times New Roman"/>
              </a:rPr>
              <a:t>The proposed wireless </a:t>
            </a:r>
            <a:r>
              <a:rPr sz="1200" dirty="0">
                <a:latin typeface="Times New Roman"/>
                <a:cs typeface="Times New Roman"/>
              </a:rPr>
              <a:t>network </a:t>
            </a:r>
            <a:r>
              <a:rPr sz="1200" spc="-5" dirty="0">
                <a:latin typeface="Times New Roman"/>
                <a:cs typeface="Times New Roman"/>
              </a:rPr>
              <a:t>is implemented </a:t>
            </a:r>
            <a:r>
              <a:rPr sz="1200" dirty="0">
                <a:latin typeface="Times New Roman"/>
                <a:cs typeface="Times New Roman"/>
              </a:rPr>
              <a:t>for </a:t>
            </a:r>
            <a:r>
              <a:rPr sz="1200" spc="-5" dirty="0">
                <a:latin typeface="Times New Roman"/>
                <a:cs typeface="Times New Roman"/>
              </a:rPr>
              <a:t>a </a:t>
            </a:r>
            <a:r>
              <a:rPr sz="1200" dirty="0">
                <a:latin typeface="Times New Roman"/>
                <a:cs typeface="Times New Roman"/>
              </a:rPr>
              <a:t>university </a:t>
            </a:r>
            <a:r>
              <a:rPr sz="1200" spc="-5" dirty="0">
                <a:latin typeface="Times New Roman"/>
                <a:cs typeface="Times New Roman"/>
              </a:rPr>
              <a:t>campus. We have </a:t>
            </a:r>
            <a:r>
              <a:rPr sz="1200" dirty="0">
                <a:latin typeface="Times New Roman"/>
                <a:cs typeface="Times New Roman"/>
              </a:rPr>
              <a:t>made </a:t>
            </a:r>
            <a:r>
              <a:rPr sz="1200" spc="-5" dirty="0">
                <a:latin typeface="Times New Roman"/>
                <a:cs typeface="Times New Roman"/>
              </a:rPr>
              <a:t>a </a:t>
            </a:r>
            <a:r>
              <a:rPr sz="1200" dirty="0">
                <a:latin typeface="Times New Roman"/>
                <a:cs typeface="Times New Roman"/>
              </a:rPr>
              <a:t> </a:t>
            </a:r>
            <a:r>
              <a:rPr sz="1200" spc="-5" dirty="0">
                <a:latin typeface="Times New Roman"/>
                <a:cs typeface="Times New Roman"/>
              </a:rPr>
              <a:t>virtual visualization of </a:t>
            </a:r>
            <a:r>
              <a:rPr sz="1200" dirty="0">
                <a:latin typeface="Times New Roman"/>
                <a:cs typeface="Times New Roman"/>
              </a:rPr>
              <a:t>the </a:t>
            </a:r>
            <a:r>
              <a:rPr sz="1200" spc="-5" dirty="0">
                <a:latin typeface="Times New Roman"/>
                <a:cs typeface="Times New Roman"/>
              </a:rPr>
              <a:t>network using </a:t>
            </a:r>
            <a:r>
              <a:rPr sz="1200" dirty="0">
                <a:latin typeface="Times New Roman"/>
                <a:cs typeface="Times New Roman"/>
              </a:rPr>
              <a:t>the Cisco </a:t>
            </a:r>
            <a:r>
              <a:rPr sz="1200" spc="-5" dirty="0">
                <a:latin typeface="Times New Roman"/>
                <a:cs typeface="Times New Roman"/>
              </a:rPr>
              <a:t>Packet </a:t>
            </a:r>
            <a:r>
              <a:rPr sz="1200" dirty="0">
                <a:latin typeface="Times New Roman"/>
                <a:cs typeface="Times New Roman"/>
              </a:rPr>
              <a:t>tracer </a:t>
            </a:r>
            <a:r>
              <a:rPr sz="1200" spc="-5" dirty="0">
                <a:latin typeface="Times New Roman"/>
                <a:cs typeface="Times New Roman"/>
              </a:rPr>
              <a:t>which </a:t>
            </a:r>
            <a:r>
              <a:rPr sz="1200" dirty="0">
                <a:latin typeface="Times New Roman"/>
                <a:cs typeface="Times New Roman"/>
              </a:rPr>
              <a:t>provides </a:t>
            </a:r>
            <a:r>
              <a:rPr sz="1200" spc="-5" dirty="0">
                <a:latin typeface="Times New Roman"/>
                <a:cs typeface="Times New Roman"/>
              </a:rPr>
              <a:t>a </a:t>
            </a:r>
            <a:r>
              <a:rPr sz="1200" dirty="0">
                <a:latin typeface="Times New Roman"/>
                <a:cs typeface="Times New Roman"/>
              </a:rPr>
              <a:t>huge </a:t>
            </a:r>
            <a:r>
              <a:rPr sz="1200" spc="5" dirty="0">
                <a:latin typeface="Times New Roman"/>
                <a:cs typeface="Times New Roman"/>
              </a:rPr>
              <a:t> </a:t>
            </a:r>
            <a:r>
              <a:rPr sz="1200" spc="-5" dirty="0">
                <a:latin typeface="Times New Roman"/>
                <a:cs typeface="Times New Roman"/>
              </a:rPr>
              <a:t>platform for users to test their projects using </a:t>
            </a:r>
            <a:r>
              <a:rPr sz="1200" dirty="0">
                <a:latin typeface="Times New Roman"/>
                <a:cs typeface="Times New Roman"/>
              </a:rPr>
              <a:t>simulation </a:t>
            </a:r>
            <a:r>
              <a:rPr sz="1200" spc="-5" dirty="0">
                <a:latin typeface="Times New Roman"/>
                <a:cs typeface="Times New Roman"/>
              </a:rPr>
              <a:t>tools. A Wireless network in an </a:t>
            </a:r>
            <a:r>
              <a:rPr sz="1200" dirty="0">
                <a:latin typeface="Times New Roman"/>
                <a:cs typeface="Times New Roman"/>
              </a:rPr>
              <a:t> </a:t>
            </a:r>
            <a:r>
              <a:rPr sz="1200" spc="-5" dirty="0">
                <a:latin typeface="Times New Roman"/>
                <a:cs typeface="Times New Roman"/>
              </a:rPr>
              <a:t>educational</a:t>
            </a:r>
            <a:r>
              <a:rPr sz="1200" dirty="0">
                <a:latin typeface="Times New Roman"/>
                <a:cs typeface="Times New Roman"/>
              </a:rPr>
              <a:t> </a:t>
            </a:r>
            <a:r>
              <a:rPr sz="1200" spc="-5" dirty="0">
                <a:latin typeface="Times New Roman"/>
                <a:cs typeface="Times New Roman"/>
              </a:rPr>
              <a:t>campus</a:t>
            </a:r>
            <a:r>
              <a:rPr sz="1200" dirty="0">
                <a:latin typeface="Times New Roman"/>
                <a:cs typeface="Times New Roman"/>
              </a:rPr>
              <a:t> </a:t>
            </a:r>
            <a:r>
              <a:rPr sz="1200" spc="-5" dirty="0">
                <a:latin typeface="Times New Roman"/>
                <a:cs typeface="Times New Roman"/>
              </a:rPr>
              <a:t>makes</a:t>
            </a:r>
            <a:r>
              <a:rPr sz="1200" dirty="0">
                <a:latin typeface="Times New Roman"/>
                <a:cs typeface="Times New Roman"/>
              </a:rPr>
              <a:t> </a:t>
            </a:r>
            <a:r>
              <a:rPr sz="1200" spc="-5" dirty="0">
                <a:latin typeface="Times New Roman"/>
                <a:cs typeface="Times New Roman"/>
              </a:rPr>
              <a:t>it</a:t>
            </a:r>
            <a:r>
              <a:rPr sz="1200" dirty="0">
                <a:latin typeface="Times New Roman"/>
                <a:cs typeface="Times New Roman"/>
              </a:rPr>
              <a:t> </a:t>
            </a:r>
            <a:r>
              <a:rPr sz="1200" spc="-5" dirty="0">
                <a:latin typeface="Times New Roman"/>
                <a:cs typeface="Times New Roman"/>
              </a:rPr>
              <a:t>easier</a:t>
            </a:r>
            <a:r>
              <a:rPr sz="1200" dirty="0">
                <a:latin typeface="Times New Roman"/>
                <a:cs typeface="Times New Roman"/>
              </a:rPr>
              <a:t> </a:t>
            </a:r>
            <a:r>
              <a:rPr sz="1200" spc="-10" dirty="0">
                <a:latin typeface="Times New Roman"/>
                <a:cs typeface="Times New Roman"/>
              </a:rPr>
              <a:t>for</a:t>
            </a:r>
            <a:r>
              <a:rPr sz="1200" spc="-5" dirty="0">
                <a:latin typeface="Times New Roman"/>
                <a:cs typeface="Times New Roman"/>
              </a:rPr>
              <a:t> teachers</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students</a:t>
            </a:r>
            <a:r>
              <a:rPr sz="1200" dirty="0">
                <a:latin typeface="Times New Roman"/>
                <a:cs typeface="Times New Roman"/>
              </a:rPr>
              <a:t> </a:t>
            </a:r>
            <a:r>
              <a:rPr sz="1200" spc="-5" dirty="0">
                <a:latin typeface="Times New Roman"/>
                <a:cs typeface="Times New Roman"/>
              </a:rPr>
              <a:t>to</a:t>
            </a:r>
            <a:r>
              <a:rPr sz="1200" dirty="0">
                <a:latin typeface="Times New Roman"/>
                <a:cs typeface="Times New Roman"/>
              </a:rPr>
              <a:t> </a:t>
            </a:r>
            <a:r>
              <a:rPr sz="1200" spc="-5" dirty="0">
                <a:latin typeface="Times New Roman"/>
                <a:cs typeface="Times New Roman"/>
              </a:rPr>
              <a:t>access</a:t>
            </a:r>
            <a:r>
              <a:rPr sz="1200" dirty="0">
                <a:latin typeface="Times New Roman"/>
                <a:cs typeface="Times New Roman"/>
              </a:rPr>
              <a:t> </a:t>
            </a:r>
            <a:r>
              <a:rPr sz="1200" spc="-5" dirty="0">
                <a:latin typeface="Times New Roman"/>
                <a:cs typeface="Times New Roman"/>
              </a:rPr>
              <a:t>educational </a:t>
            </a:r>
            <a:r>
              <a:rPr sz="1200" dirty="0">
                <a:latin typeface="Times New Roman"/>
                <a:cs typeface="Times New Roman"/>
              </a:rPr>
              <a:t> </a:t>
            </a:r>
            <a:r>
              <a:rPr sz="1200" spc="-5" dirty="0">
                <a:latin typeface="Times New Roman"/>
                <a:cs typeface="Times New Roman"/>
              </a:rPr>
              <a:t>resources, by</a:t>
            </a:r>
            <a:r>
              <a:rPr sz="1200" dirty="0">
                <a:latin typeface="Times New Roman"/>
                <a:cs typeface="Times New Roman"/>
              </a:rPr>
              <a:t> </a:t>
            </a:r>
            <a:r>
              <a:rPr sz="1200" spc="-5" dirty="0">
                <a:latin typeface="Times New Roman"/>
                <a:cs typeface="Times New Roman"/>
              </a:rPr>
              <a:t>enabling an</a:t>
            </a:r>
            <a:r>
              <a:rPr sz="1200" dirty="0">
                <a:latin typeface="Times New Roman"/>
                <a:cs typeface="Times New Roman"/>
              </a:rPr>
              <a:t> </a:t>
            </a:r>
            <a:r>
              <a:rPr sz="1200" spc="-5" dirty="0">
                <a:latin typeface="Times New Roman"/>
                <a:cs typeface="Times New Roman"/>
              </a:rPr>
              <a:t>important</a:t>
            </a:r>
            <a:r>
              <a:rPr sz="1200" dirty="0">
                <a:latin typeface="Times New Roman"/>
                <a:cs typeface="Times New Roman"/>
              </a:rPr>
              <a:t> </a:t>
            </a:r>
            <a:r>
              <a:rPr sz="1200" spc="-5" dirty="0">
                <a:latin typeface="Times New Roman"/>
                <a:cs typeface="Times New Roman"/>
              </a:rPr>
              <a:t>platform</a:t>
            </a:r>
            <a:r>
              <a:rPr sz="1200" spc="-10" dirty="0">
                <a:latin typeface="Times New Roman"/>
                <a:cs typeface="Times New Roman"/>
              </a:rPr>
              <a:t> </a:t>
            </a:r>
            <a:r>
              <a:rPr sz="1200" spc="-5" dirty="0">
                <a:latin typeface="Times New Roman"/>
                <a:cs typeface="Times New Roman"/>
              </a:rPr>
              <a:t>to</a:t>
            </a:r>
            <a:r>
              <a:rPr sz="1200" spc="15" dirty="0">
                <a:latin typeface="Times New Roman"/>
                <a:cs typeface="Times New Roman"/>
              </a:rPr>
              <a:t> </a:t>
            </a:r>
            <a:r>
              <a:rPr sz="1200" spc="-5" dirty="0">
                <a:latin typeface="Times New Roman"/>
                <a:cs typeface="Times New Roman"/>
              </a:rPr>
              <a:t>exchange</a:t>
            </a:r>
            <a:r>
              <a:rPr sz="1200" spc="-1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p:txBody>
      </p:sp>
      <p:sp>
        <p:nvSpPr>
          <p:cNvPr id="3" name="object 3"/>
          <p:cNvSpPr txBox="1"/>
          <p:nvPr/>
        </p:nvSpPr>
        <p:spPr>
          <a:xfrm>
            <a:off x="1130300" y="5015265"/>
            <a:ext cx="5734050" cy="2515870"/>
          </a:xfrm>
          <a:prstGeom prst="rect">
            <a:avLst/>
          </a:prstGeom>
        </p:spPr>
        <p:txBody>
          <a:bodyPr vert="horz" wrap="square" lIns="0" tIns="12065" rIns="0" bIns="0" rtlCol="0">
            <a:spAutoFit/>
          </a:bodyPr>
          <a:lstStyle/>
          <a:p>
            <a:pPr marR="106680" algn="ctr">
              <a:lnSpc>
                <a:spcPct val="100000"/>
              </a:lnSpc>
              <a:spcBef>
                <a:spcPts val="95"/>
              </a:spcBef>
            </a:pPr>
            <a:r>
              <a:rPr sz="1200" spc="-5" dirty="0">
                <a:latin typeface="Times New Roman"/>
                <a:cs typeface="Times New Roman"/>
              </a:rPr>
              <a:t>Figure</a:t>
            </a:r>
            <a:r>
              <a:rPr sz="1200" dirty="0">
                <a:latin typeface="Times New Roman"/>
                <a:cs typeface="Times New Roman"/>
              </a:rPr>
              <a:t> </a:t>
            </a:r>
            <a:r>
              <a:rPr sz="1200" spc="-5" dirty="0">
                <a:latin typeface="Times New Roman"/>
                <a:cs typeface="Times New Roman"/>
              </a:rPr>
              <a:t>1:</a:t>
            </a:r>
            <a:r>
              <a:rPr sz="1200" dirty="0">
                <a:latin typeface="Times New Roman"/>
                <a:cs typeface="Times New Roman"/>
              </a:rPr>
              <a:t> </a:t>
            </a:r>
            <a:r>
              <a:rPr sz="1200" spc="-5" dirty="0">
                <a:latin typeface="Times New Roman"/>
                <a:cs typeface="Times New Roman"/>
              </a:rPr>
              <a:t>Shows</a:t>
            </a:r>
            <a:r>
              <a:rPr sz="1200" dirty="0">
                <a:latin typeface="Times New Roman"/>
                <a:cs typeface="Times New Roman"/>
              </a:rPr>
              <a:t> </a:t>
            </a:r>
            <a:r>
              <a:rPr sz="1200" spc="-5" dirty="0">
                <a:latin typeface="Times New Roman"/>
                <a:cs typeface="Times New Roman"/>
              </a:rPr>
              <a:t>the</a:t>
            </a:r>
            <a:r>
              <a:rPr sz="1200" spc="15" dirty="0">
                <a:latin typeface="Times New Roman"/>
                <a:cs typeface="Times New Roman"/>
              </a:rPr>
              <a:t> </a:t>
            </a:r>
            <a:r>
              <a:rPr sz="1200" spc="-5" dirty="0">
                <a:latin typeface="Times New Roman"/>
                <a:cs typeface="Times New Roman"/>
              </a:rPr>
              <a:t>wireless</a:t>
            </a:r>
            <a:r>
              <a:rPr sz="1200" dirty="0">
                <a:latin typeface="Times New Roman"/>
                <a:cs typeface="Times New Roman"/>
              </a:rPr>
              <a:t> </a:t>
            </a:r>
            <a:r>
              <a:rPr sz="1200" spc="-5" dirty="0">
                <a:latin typeface="Times New Roman"/>
                <a:cs typeface="Times New Roman"/>
              </a:rPr>
              <a:t>connection</a:t>
            </a:r>
            <a:r>
              <a:rPr sz="1200" dirty="0">
                <a:latin typeface="Times New Roman"/>
                <a:cs typeface="Times New Roman"/>
              </a:rPr>
              <a:t> access </a:t>
            </a:r>
            <a:r>
              <a:rPr sz="1200" spc="-5" dirty="0">
                <a:latin typeface="Times New Roman"/>
                <a:cs typeface="Times New Roman"/>
              </a:rPr>
              <a:t>by</a:t>
            </a:r>
            <a:r>
              <a:rPr sz="1200" dirty="0">
                <a:latin typeface="Times New Roman"/>
                <a:cs typeface="Times New Roman"/>
              </a:rPr>
              <a:t> </a:t>
            </a:r>
            <a:r>
              <a:rPr sz="1200" spc="-5" dirty="0">
                <a:latin typeface="Times New Roman"/>
                <a:cs typeface="Times New Roman"/>
              </a:rPr>
              <a:t>various</a:t>
            </a:r>
            <a:r>
              <a:rPr sz="1200" dirty="0">
                <a:latin typeface="Times New Roman"/>
                <a:cs typeface="Times New Roman"/>
              </a:rPr>
              <a:t> tool</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050">
              <a:latin typeface="Times New Roman"/>
              <a:cs typeface="Times New Roman"/>
            </a:endParaRPr>
          </a:p>
          <a:p>
            <a:pPr marL="241300" indent="-228600">
              <a:lnSpc>
                <a:spcPct val="100000"/>
              </a:lnSpc>
              <a:buAutoNum type="arabicPeriod" startAt="3"/>
              <a:tabLst>
                <a:tab pos="241300" algn="l"/>
              </a:tabLst>
            </a:pPr>
            <a:r>
              <a:rPr sz="1300" b="1" spc="-5" dirty="0">
                <a:latin typeface="Times New Roman"/>
                <a:cs typeface="Times New Roman"/>
              </a:rPr>
              <a:t>Network</a:t>
            </a:r>
            <a:r>
              <a:rPr sz="1300" b="1" spc="-25" dirty="0">
                <a:latin typeface="Times New Roman"/>
                <a:cs typeface="Times New Roman"/>
              </a:rPr>
              <a:t> </a:t>
            </a:r>
            <a:r>
              <a:rPr sz="1300" b="1" spc="-5" dirty="0">
                <a:latin typeface="Times New Roman"/>
                <a:cs typeface="Times New Roman"/>
              </a:rPr>
              <a:t>Requirements</a:t>
            </a:r>
            <a:endParaRPr sz="1300">
              <a:latin typeface="Times New Roman"/>
              <a:cs typeface="Times New Roman"/>
            </a:endParaRPr>
          </a:p>
          <a:p>
            <a:pPr>
              <a:lnSpc>
                <a:spcPct val="100000"/>
              </a:lnSpc>
              <a:spcBef>
                <a:spcPts val="20"/>
              </a:spcBef>
              <a:buFont typeface="Times New Roman"/>
              <a:buAutoNum type="arabicPeriod" startAt="3"/>
            </a:pPr>
            <a:endParaRPr sz="1300">
              <a:latin typeface="Times New Roman"/>
              <a:cs typeface="Times New Roman"/>
            </a:endParaRPr>
          </a:p>
          <a:p>
            <a:pPr marL="241300" marR="954405">
              <a:lnSpc>
                <a:spcPts val="1380"/>
              </a:lnSpc>
              <a:spcBef>
                <a:spcPts val="5"/>
              </a:spcBef>
            </a:pPr>
            <a:r>
              <a:rPr sz="1200" dirty="0">
                <a:latin typeface="Times New Roman"/>
                <a:cs typeface="Times New Roman"/>
              </a:rPr>
              <a:t>SRM</a:t>
            </a:r>
            <a:r>
              <a:rPr sz="1200" spc="5" dirty="0">
                <a:latin typeface="Times New Roman"/>
                <a:cs typeface="Times New Roman"/>
              </a:rPr>
              <a:t> </a:t>
            </a:r>
            <a:r>
              <a:rPr sz="1200" spc="-5" dirty="0">
                <a:latin typeface="Times New Roman"/>
                <a:cs typeface="Times New Roman"/>
              </a:rPr>
              <a:t>University</a:t>
            </a:r>
            <a:r>
              <a:rPr sz="1200" spc="10" dirty="0">
                <a:latin typeface="Times New Roman"/>
                <a:cs typeface="Times New Roman"/>
              </a:rPr>
              <a:t> </a:t>
            </a:r>
            <a:r>
              <a:rPr sz="1200" spc="-5" dirty="0">
                <a:latin typeface="Times New Roman"/>
                <a:cs typeface="Times New Roman"/>
              </a:rPr>
              <a:t>outline</a:t>
            </a:r>
            <a:r>
              <a:rPr sz="1200" spc="10" dirty="0">
                <a:latin typeface="Times New Roman"/>
                <a:cs typeface="Times New Roman"/>
              </a:rPr>
              <a:t> </a:t>
            </a:r>
            <a:r>
              <a:rPr sz="1200" spc="-10" dirty="0">
                <a:latin typeface="Times New Roman"/>
                <a:cs typeface="Times New Roman"/>
              </a:rPr>
              <a:t>is</a:t>
            </a:r>
            <a:r>
              <a:rPr sz="1200" spc="10" dirty="0">
                <a:latin typeface="Times New Roman"/>
                <a:cs typeface="Times New Roman"/>
              </a:rPr>
              <a:t> </a:t>
            </a:r>
            <a:r>
              <a:rPr sz="1200" spc="-5" dirty="0">
                <a:latin typeface="Times New Roman"/>
                <a:cs typeface="Times New Roman"/>
              </a:rPr>
              <a:t>considered</a:t>
            </a:r>
            <a:r>
              <a:rPr sz="1200" spc="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spc="-5" dirty="0">
                <a:latin typeface="Times New Roman"/>
                <a:cs typeface="Times New Roman"/>
              </a:rPr>
              <a:t>this</a:t>
            </a:r>
            <a:r>
              <a:rPr sz="1200" spc="10" dirty="0">
                <a:latin typeface="Times New Roman"/>
                <a:cs typeface="Times New Roman"/>
              </a:rPr>
              <a:t> </a:t>
            </a:r>
            <a:r>
              <a:rPr sz="1200" spc="-5" dirty="0">
                <a:latin typeface="Times New Roman"/>
                <a:cs typeface="Times New Roman"/>
              </a:rPr>
              <a:t>wireless</a:t>
            </a:r>
            <a:r>
              <a:rPr sz="1200" spc="10" dirty="0">
                <a:latin typeface="Times New Roman"/>
                <a:cs typeface="Times New Roman"/>
              </a:rPr>
              <a:t> </a:t>
            </a:r>
            <a:r>
              <a:rPr sz="1200" spc="-5" dirty="0">
                <a:latin typeface="Times New Roman"/>
                <a:cs typeface="Times New Roman"/>
              </a:rPr>
              <a:t>university</a:t>
            </a:r>
            <a:r>
              <a:rPr sz="1200" spc="5" dirty="0">
                <a:latin typeface="Times New Roman"/>
                <a:cs typeface="Times New Roman"/>
              </a:rPr>
              <a:t> </a:t>
            </a:r>
            <a:r>
              <a:rPr sz="1200" spc="-5" dirty="0">
                <a:latin typeface="Times New Roman"/>
                <a:cs typeface="Times New Roman"/>
              </a:rPr>
              <a:t>network. </a:t>
            </a:r>
            <a:r>
              <a:rPr sz="1200" spc="-285"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network is </a:t>
            </a:r>
            <a:r>
              <a:rPr sz="1200" dirty="0">
                <a:latin typeface="Times New Roman"/>
                <a:cs typeface="Times New Roman"/>
              </a:rPr>
              <a:t>divided</a:t>
            </a:r>
            <a:r>
              <a:rPr sz="1200" spc="-15" dirty="0">
                <a:latin typeface="Times New Roman"/>
                <a:cs typeface="Times New Roman"/>
              </a:rPr>
              <a:t> </a:t>
            </a:r>
            <a:r>
              <a:rPr sz="1200" dirty="0">
                <a:latin typeface="Times New Roman"/>
                <a:cs typeface="Times New Roman"/>
              </a:rPr>
              <a:t>into</a:t>
            </a:r>
            <a:r>
              <a:rPr sz="1200" spc="10" dirty="0">
                <a:latin typeface="Times New Roman"/>
                <a:cs typeface="Times New Roman"/>
              </a:rPr>
              <a:t> </a:t>
            </a:r>
            <a:r>
              <a:rPr sz="1200" spc="-5" dirty="0">
                <a:latin typeface="Times New Roman"/>
                <a:cs typeface="Times New Roman"/>
              </a:rPr>
              <a:t>2 areas :</a:t>
            </a:r>
            <a:endParaRPr sz="1200">
              <a:latin typeface="Times New Roman"/>
              <a:cs typeface="Times New Roman"/>
            </a:endParaRPr>
          </a:p>
          <a:p>
            <a:pPr>
              <a:lnSpc>
                <a:spcPct val="100000"/>
              </a:lnSpc>
              <a:spcBef>
                <a:spcPts val="15"/>
              </a:spcBef>
            </a:pPr>
            <a:endParaRPr sz="1100">
              <a:latin typeface="Times New Roman"/>
              <a:cs typeface="Times New Roman"/>
            </a:endParaRPr>
          </a:p>
          <a:p>
            <a:pPr marL="698500" lvl="1" indent="-228600" algn="just">
              <a:lnSpc>
                <a:spcPts val="1410"/>
              </a:lnSpc>
              <a:buAutoNum type="arabicPeriod"/>
              <a:tabLst>
                <a:tab pos="698500" algn="l"/>
              </a:tabLst>
            </a:pPr>
            <a:r>
              <a:rPr sz="1200" spc="-5" dirty="0">
                <a:latin typeface="Times New Roman"/>
                <a:cs typeface="Times New Roman"/>
              </a:rPr>
              <a:t>Campus</a:t>
            </a:r>
            <a:r>
              <a:rPr sz="1200" spc="-35" dirty="0">
                <a:latin typeface="Times New Roman"/>
                <a:cs typeface="Times New Roman"/>
              </a:rPr>
              <a:t> </a:t>
            </a:r>
            <a:r>
              <a:rPr sz="1200" spc="-5" dirty="0">
                <a:latin typeface="Times New Roman"/>
                <a:cs typeface="Times New Roman"/>
              </a:rPr>
              <a:t>Area</a:t>
            </a:r>
            <a:endParaRPr sz="1200">
              <a:latin typeface="Times New Roman"/>
              <a:cs typeface="Times New Roman"/>
            </a:endParaRPr>
          </a:p>
          <a:p>
            <a:pPr marL="698500" marR="5080" algn="just">
              <a:lnSpc>
                <a:spcPts val="1380"/>
              </a:lnSpc>
              <a:spcBef>
                <a:spcPts val="70"/>
              </a:spcBef>
            </a:pPr>
            <a:r>
              <a:rPr sz="1200" spc="-5" dirty="0">
                <a:latin typeface="Times New Roman"/>
                <a:cs typeface="Times New Roman"/>
              </a:rPr>
              <a:t>The</a:t>
            </a:r>
            <a:r>
              <a:rPr sz="1200" dirty="0">
                <a:latin typeface="Times New Roman"/>
                <a:cs typeface="Times New Roman"/>
              </a:rPr>
              <a:t> </a:t>
            </a:r>
            <a:r>
              <a:rPr sz="1200" spc="-5" dirty="0">
                <a:latin typeface="Times New Roman"/>
                <a:cs typeface="Times New Roman"/>
              </a:rPr>
              <a:t>Campus</a:t>
            </a:r>
            <a:r>
              <a:rPr sz="1200" dirty="0">
                <a:latin typeface="Times New Roman"/>
                <a:cs typeface="Times New Roman"/>
              </a:rPr>
              <a:t> </a:t>
            </a:r>
            <a:r>
              <a:rPr sz="1200" spc="-5" dirty="0">
                <a:latin typeface="Times New Roman"/>
                <a:cs typeface="Times New Roman"/>
              </a:rPr>
              <a:t>area</a:t>
            </a:r>
            <a:r>
              <a:rPr sz="1200" dirty="0">
                <a:latin typeface="Times New Roman"/>
                <a:cs typeface="Times New Roman"/>
              </a:rPr>
              <a:t> </a:t>
            </a:r>
            <a:r>
              <a:rPr sz="1200" spc="-5" dirty="0">
                <a:latin typeface="Times New Roman"/>
                <a:cs typeface="Times New Roman"/>
              </a:rPr>
              <a:t>is</a:t>
            </a:r>
            <a:r>
              <a:rPr sz="1200" dirty="0">
                <a:latin typeface="Times New Roman"/>
                <a:cs typeface="Times New Roman"/>
              </a:rPr>
              <a:t> further divided</a:t>
            </a:r>
            <a:r>
              <a:rPr sz="1200" spc="5" dirty="0">
                <a:latin typeface="Times New Roman"/>
                <a:cs typeface="Times New Roman"/>
              </a:rPr>
              <a:t> </a:t>
            </a:r>
            <a:r>
              <a:rPr sz="1200" spc="-5" dirty="0">
                <a:latin typeface="Times New Roman"/>
                <a:cs typeface="Times New Roman"/>
              </a:rPr>
              <a:t>into</a:t>
            </a:r>
            <a:r>
              <a:rPr sz="1200" dirty="0">
                <a:latin typeface="Times New Roman"/>
                <a:cs typeface="Times New Roman"/>
              </a:rPr>
              <a:t> various</a:t>
            </a:r>
            <a:r>
              <a:rPr sz="1200" spc="5" dirty="0">
                <a:latin typeface="Times New Roman"/>
                <a:cs typeface="Times New Roman"/>
              </a:rPr>
              <a:t> </a:t>
            </a:r>
            <a:r>
              <a:rPr sz="1200" spc="-5" dirty="0">
                <a:latin typeface="Times New Roman"/>
                <a:cs typeface="Times New Roman"/>
              </a:rPr>
              <a:t>accessing</a:t>
            </a:r>
            <a:r>
              <a:rPr sz="1200" dirty="0">
                <a:latin typeface="Times New Roman"/>
                <a:cs typeface="Times New Roman"/>
              </a:rPr>
              <a:t> </a:t>
            </a:r>
            <a:r>
              <a:rPr sz="1200" spc="-5" dirty="0">
                <a:latin typeface="Times New Roman"/>
                <a:cs typeface="Times New Roman"/>
              </a:rPr>
              <a:t>points</a:t>
            </a:r>
            <a:r>
              <a:rPr sz="1200" dirty="0">
                <a:latin typeface="Times New Roman"/>
                <a:cs typeface="Times New Roman"/>
              </a:rPr>
              <a:t> </a:t>
            </a:r>
            <a:r>
              <a:rPr sz="1200" spc="-5" dirty="0">
                <a:latin typeface="Times New Roman"/>
                <a:cs typeface="Times New Roman"/>
              </a:rPr>
              <a:t>like</a:t>
            </a:r>
            <a:r>
              <a:rPr sz="1200" dirty="0">
                <a:latin typeface="Times New Roman"/>
                <a:cs typeface="Times New Roman"/>
              </a:rPr>
              <a:t> </a:t>
            </a:r>
            <a:r>
              <a:rPr sz="1200" spc="-5" dirty="0">
                <a:latin typeface="Times New Roman"/>
                <a:cs typeface="Times New Roman"/>
              </a:rPr>
              <a:t>Dome </a:t>
            </a:r>
            <a:r>
              <a:rPr sz="1200" dirty="0">
                <a:latin typeface="Times New Roman"/>
                <a:cs typeface="Times New Roman"/>
              </a:rPr>
              <a:t> building,</a:t>
            </a:r>
            <a:r>
              <a:rPr sz="1200" spc="5" dirty="0">
                <a:latin typeface="Times New Roman"/>
                <a:cs typeface="Times New Roman"/>
              </a:rPr>
              <a:t> </a:t>
            </a:r>
            <a:r>
              <a:rPr sz="1200" spc="-5" dirty="0">
                <a:latin typeface="Times New Roman"/>
                <a:cs typeface="Times New Roman"/>
              </a:rPr>
              <a:t>Library,</a:t>
            </a:r>
            <a:r>
              <a:rPr sz="1200" dirty="0">
                <a:latin typeface="Times New Roman"/>
                <a:cs typeface="Times New Roman"/>
              </a:rPr>
              <a:t> </a:t>
            </a:r>
            <a:r>
              <a:rPr sz="1200" spc="-5" dirty="0">
                <a:latin typeface="Times New Roman"/>
                <a:cs typeface="Times New Roman"/>
              </a:rPr>
              <a:t>Academic</a:t>
            </a:r>
            <a:r>
              <a:rPr sz="1200" dirty="0">
                <a:latin typeface="Times New Roman"/>
                <a:cs typeface="Times New Roman"/>
              </a:rPr>
              <a:t> </a:t>
            </a:r>
            <a:r>
              <a:rPr sz="1200" spc="-5" dirty="0">
                <a:latin typeface="Times New Roman"/>
                <a:cs typeface="Times New Roman"/>
              </a:rPr>
              <a:t>Blocks</a:t>
            </a:r>
            <a:r>
              <a:rPr sz="1200" dirty="0">
                <a:latin typeface="Times New Roman"/>
                <a:cs typeface="Times New Roman"/>
              </a:rPr>
              <a:t> </a:t>
            </a:r>
            <a:r>
              <a:rPr sz="1200" spc="-5" dirty="0">
                <a:latin typeface="Times New Roman"/>
                <a:cs typeface="Times New Roman"/>
              </a:rPr>
              <a:t>(AB1</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AB2),</a:t>
            </a:r>
            <a:r>
              <a:rPr sz="1200" dirty="0">
                <a:latin typeface="Times New Roman"/>
                <a:cs typeface="Times New Roman"/>
              </a:rPr>
              <a:t> </a:t>
            </a:r>
            <a:r>
              <a:rPr sz="1200" spc="-5" dirty="0">
                <a:latin typeface="Times New Roman"/>
                <a:cs typeface="Times New Roman"/>
              </a:rPr>
              <a:t>Server</a:t>
            </a:r>
            <a:r>
              <a:rPr sz="1200" dirty="0">
                <a:latin typeface="Times New Roman"/>
                <a:cs typeface="Times New Roman"/>
              </a:rPr>
              <a:t> </a:t>
            </a:r>
            <a:r>
              <a:rPr sz="1200" spc="-5" dirty="0">
                <a:latin typeface="Times New Roman"/>
                <a:cs typeface="Times New Roman"/>
              </a:rPr>
              <a:t>Center,</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15" dirty="0">
                <a:latin typeface="Times New Roman"/>
                <a:cs typeface="Times New Roman"/>
              </a:rPr>
              <a:t>IT </a:t>
            </a:r>
            <a:r>
              <a:rPr sz="1200" spc="-10" dirty="0">
                <a:latin typeface="Times New Roman"/>
                <a:cs typeface="Times New Roman"/>
              </a:rPr>
              <a:t> </a:t>
            </a:r>
            <a:r>
              <a:rPr sz="1200" spc="-5" dirty="0">
                <a:latin typeface="Times New Roman"/>
                <a:cs typeface="Times New Roman"/>
              </a:rPr>
              <a:t>consulting.</a:t>
            </a:r>
            <a:endParaRPr sz="1200">
              <a:latin typeface="Times New Roman"/>
              <a:cs typeface="Times New Roman"/>
            </a:endParaRPr>
          </a:p>
          <a:p>
            <a:pPr marL="698500" lvl="1" indent="-228600" algn="just">
              <a:lnSpc>
                <a:spcPts val="1315"/>
              </a:lnSpc>
              <a:buAutoNum type="arabicPeriod" startAt="2"/>
              <a:tabLst>
                <a:tab pos="698500" algn="l"/>
              </a:tabLst>
            </a:pPr>
            <a:r>
              <a:rPr sz="1200" spc="-5" dirty="0">
                <a:latin typeface="Times New Roman"/>
                <a:cs typeface="Times New Roman"/>
              </a:rPr>
              <a:t>Hostel</a:t>
            </a:r>
            <a:r>
              <a:rPr sz="1200" spc="-35" dirty="0">
                <a:latin typeface="Times New Roman"/>
                <a:cs typeface="Times New Roman"/>
              </a:rPr>
              <a:t> </a:t>
            </a:r>
            <a:r>
              <a:rPr sz="1200" spc="-10" dirty="0">
                <a:latin typeface="Times New Roman"/>
                <a:cs typeface="Times New Roman"/>
              </a:rPr>
              <a:t>Area</a:t>
            </a:r>
            <a:endParaRPr sz="1200">
              <a:latin typeface="Times New Roman"/>
              <a:cs typeface="Times New Roman"/>
            </a:endParaRPr>
          </a:p>
          <a:p>
            <a:pPr marL="698500" algn="just">
              <a:lnSpc>
                <a:spcPts val="1410"/>
              </a:lnSpc>
            </a:pPr>
            <a:r>
              <a:rPr sz="1200" spc="-5" dirty="0">
                <a:latin typeface="Times New Roman"/>
                <a:cs typeface="Times New Roman"/>
              </a:rPr>
              <a:t>The</a:t>
            </a:r>
            <a:r>
              <a:rPr sz="1200" dirty="0">
                <a:latin typeface="Times New Roman"/>
                <a:cs typeface="Times New Roman"/>
              </a:rPr>
              <a:t> </a:t>
            </a:r>
            <a:r>
              <a:rPr sz="1200" spc="-5" dirty="0">
                <a:latin typeface="Times New Roman"/>
                <a:cs typeface="Times New Roman"/>
              </a:rPr>
              <a:t>Hostel </a:t>
            </a:r>
            <a:r>
              <a:rPr sz="1200" dirty="0">
                <a:latin typeface="Times New Roman"/>
                <a:cs typeface="Times New Roman"/>
              </a:rPr>
              <a:t>area</a:t>
            </a:r>
            <a:r>
              <a:rPr sz="1200" spc="-10" dirty="0">
                <a:latin typeface="Times New Roman"/>
                <a:cs typeface="Times New Roman"/>
              </a:rPr>
              <a:t> </a:t>
            </a:r>
            <a:r>
              <a:rPr sz="1200" spc="-5" dirty="0">
                <a:latin typeface="Times New Roman"/>
                <a:cs typeface="Times New Roman"/>
              </a:rPr>
              <a:t>is</a:t>
            </a:r>
            <a:r>
              <a:rPr sz="1200" spc="20" dirty="0">
                <a:latin typeface="Times New Roman"/>
                <a:cs typeface="Times New Roman"/>
              </a:rPr>
              <a:t> </a:t>
            </a:r>
            <a:r>
              <a:rPr sz="1200" spc="-5" dirty="0">
                <a:latin typeface="Times New Roman"/>
                <a:cs typeface="Times New Roman"/>
              </a:rPr>
              <a:t>further</a:t>
            </a:r>
            <a:r>
              <a:rPr sz="1200" spc="10" dirty="0">
                <a:latin typeface="Times New Roman"/>
                <a:cs typeface="Times New Roman"/>
              </a:rPr>
              <a:t> </a:t>
            </a:r>
            <a:r>
              <a:rPr sz="1200" dirty="0">
                <a:latin typeface="Times New Roman"/>
                <a:cs typeface="Times New Roman"/>
              </a:rPr>
              <a:t>divided</a:t>
            </a:r>
            <a:r>
              <a:rPr sz="1200" spc="-10" dirty="0">
                <a:latin typeface="Times New Roman"/>
                <a:cs typeface="Times New Roman"/>
              </a:rPr>
              <a:t> </a:t>
            </a:r>
            <a:r>
              <a:rPr sz="1200" dirty="0">
                <a:latin typeface="Times New Roman"/>
                <a:cs typeface="Times New Roman"/>
              </a:rPr>
              <a:t>into</a:t>
            </a:r>
            <a:r>
              <a:rPr sz="1200" spc="5" dirty="0">
                <a:latin typeface="Times New Roman"/>
                <a:cs typeface="Times New Roman"/>
              </a:rPr>
              <a:t> </a:t>
            </a:r>
            <a:r>
              <a:rPr sz="1200" spc="-5" dirty="0">
                <a:latin typeface="Times New Roman"/>
                <a:cs typeface="Times New Roman"/>
              </a:rPr>
              <a:t>Boys</a:t>
            </a:r>
            <a:r>
              <a:rPr sz="1200" dirty="0">
                <a:latin typeface="Times New Roman"/>
                <a:cs typeface="Times New Roman"/>
              </a:rPr>
              <a:t> </a:t>
            </a:r>
            <a:r>
              <a:rPr sz="1200" spc="-5" dirty="0">
                <a:latin typeface="Times New Roman"/>
                <a:cs typeface="Times New Roman"/>
              </a:rPr>
              <a:t>blocks</a:t>
            </a:r>
            <a:r>
              <a:rPr sz="1200" spc="-10"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Girls</a:t>
            </a:r>
            <a:r>
              <a:rPr sz="1200" spc="15" dirty="0">
                <a:latin typeface="Times New Roman"/>
                <a:cs typeface="Times New Roman"/>
              </a:rPr>
              <a:t> </a:t>
            </a:r>
            <a:r>
              <a:rPr sz="1200" spc="-5" dirty="0">
                <a:latin typeface="Times New Roman"/>
                <a:cs typeface="Times New Roman"/>
              </a:rPr>
              <a:t>blocks</a:t>
            </a:r>
            <a:r>
              <a:rPr sz="1200" spc="15" dirty="0">
                <a:latin typeface="Times New Roman"/>
                <a:cs typeface="Times New Roman"/>
              </a:rPr>
              <a:t> </a:t>
            </a:r>
            <a:r>
              <a:rPr sz="1200" spc="-5" dirty="0">
                <a:latin typeface="Times New Roman"/>
                <a:cs typeface="Times New Roman"/>
              </a:rPr>
              <a:t>respectively.</a:t>
            </a:r>
            <a:endParaRPr sz="1200">
              <a:latin typeface="Times New Roman"/>
              <a:cs typeface="Times New Roman"/>
            </a:endParaRPr>
          </a:p>
        </p:txBody>
      </p:sp>
      <p:pic>
        <p:nvPicPr>
          <p:cNvPr id="4" name="object 4"/>
          <p:cNvPicPr/>
          <p:nvPr/>
        </p:nvPicPr>
        <p:blipFill>
          <a:blip r:embed="rId2" cstate="print"/>
          <a:stretch>
            <a:fillRect/>
          </a:stretch>
        </p:blipFill>
        <p:spPr>
          <a:xfrm>
            <a:off x="1898903" y="2746248"/>
            <a:ext cx="3977639" cy="1877567"/>
          </a:xfrm>
          <a:prstGeom prst="rect">
            <a:avLst/>
          </a:prstGeom>
        </p:spPr>
      </p:pic>
      <p:sp>
        <p:nvSpPr>
          <p:cNvPr id="5" name="object 5"/>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8</a:t>
            </a:r>
            <a:endParaRPr sz="11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1331" y="2806988"/>
            <a:ext cx="4496435" cy="779145"/>
          </a:xfrm>
          <a:prstGeom prst="rect">
            <a:avLst/>
          </a:prstGeom>
        </p:spPr>
        <p:txBody>
          <a:bodyPr vert="horz" wrap="square" lIns="0" tIns="12065" rIns="0" bIns="0" rtlCol="0">
            <a:spAutoFit/>
          </a:bodyPr>
          <a:lstStyle/>
          <a:p>
            <a:pPr marL="556895">
              <a:lnSpc>
                <a:spcPct val="100000"/>
              </a:lnSpc>
              <a:spcBef>
                <a:spcPts val="95"/>
              </a:spcBef>
            </a:pPr>
            <a:r>
              <a:rPr sz="1200" spc="-5" dirty="0">
                <a:latin typeface="Times New Roman"/>
                <a:cs typeface="Times New Roman"/>
              </a:rPr>
              <a:t>Figure</a:t>
            </a:r>
            <a:r>
              <a:rPr sz="1200" spc="5" dirty="0">
                <a:latin typeface="Times New Roman"/>
                <a:cs typeface="Times New Roman"/>
              </a:rPr>
              <a:t> </a:t>
            </a:r>
            <a:r>
              <a:rPr sz="1200" spc="-5" dirty="0">
                <a:latin typeface="Times New Roman"/>
                <a:cs typeface="Times New Roman"/>
              </a:rPr>
              <a:t>2:Basic</a:t>
            </a:r>
            <a:r>
              <a:rPr sz="1200" spc="5" dirty="0">
                <a:latin typeface="Times New Roman"/>
                <a:cs typeface="Times New Roman"/>
              </a:rPr>
              <a:t> </a:t>
            </a:r>
            <a:r>
              <a:rPr sz="1200" spc="-5" dirty="0">
                <a:latin typeface="Times New Roman"/>
                <a:cs typeface="Times New Roman"/>
              </a:rPr>
              <a:t>layout</a:t>
            </a:r>
            <a:r>
              <a:rPr sz="1200" spc="5" dirty="0">
                <a:latin typeface="Times New Roman"/>
                <a:cs typeface="Times New Roman"/>
              </a:rPr>
              <a:t> </a:t>
            </a:r>
            <a:r>
              <a:rPr sz="1200" spc="-5" dirty="0">
                <a:latin typeface="Times New Roman"/>
                <a:cs typeface="Times New Roman"/>
              </a:rPr>
              <a:t>of</a:t>
            </a:r>
            <a:r>
              <a:rPr sz="1200" spc="5" dirty="0">
                <a:latin typeface="Times New Roman"/>
                <a:cs typeface="Times New Roman"/>
              </a:rPr>
              <a:t> </a:t>
            </a:r>
            <a:r>
              <a:rPr sz="1200" dirty="0">
                <a:latin typeface="Times New Roman"/>
                <a:cs typeface="Times New Roman"/>
              </a:rPr>
              <a:t>our</a:t>
            </a:r>
            <a:r>
              <a:rPr sz="1200" spc="-5" dirty="0">
                <a:latin typeface="Times New Roman"/>
                <a:cs typeface="Times New Roman"/>
              </a:rPr>
              <a:t> wireless</a:t>
            </a:r>
            <a:r>
              <a:rPr sz="1200" spc="20" dirty="0">
                <a:latin typeface="Times New Roman"/>
                <a:cs typeface="Times New Roman"/>
              </a:rPr>
              <a:t> </a:t>
            </a:r>
            <a:r>
              <a:rPr sz="1200" spc="-5" dirty="0">
                <a:latin typeface="Times New Roman"/>
                <a:cs typeface="Times New Roman"/>
              </a:rPr>
              <a:t>access</a:t>
            </a:r>
            <a:r>
              <a:rPr sz="1200" spc="5" dirty="0">
                <a:latin typeface="Times New Roman"/>
                <a:cs typeface="Times New Roman"/>
              </a:rPr>
              <a:t> </a:t>
            </a:r>
            <a:r>
              <a:rPr sz="1200" spc="-5" dirty="0">
                <a:latin typeface="Times New Roman"/>
                <a:cs typeface="Times New Roman"/>
              </a:rPr>
              <a:t>points</a:t>
            </a:r>
            <a:r>
              <a:rPr sz="1200" spc="5" dirty="0">
                <a:latin typeface="Times New Roman"/>
                <a:cs typeface="Times New Roman"/>
              </a:rPr>
              <a:t> </a:t>
            </a:r>
            <a:r>
              <a:rPr sz="1200" spc="-5" dirty="0">
                <a:latin typeface="Times New Roman"/>
                <a:cs typeface="Times New Roman"/>
              </a:rPr>
              <a:t>in</a:t>
            </a:r>
            <a:r>
              <a:rPr sz="1200" spc="5" dirty="0">
                <a:latin typeface="Times New Roman"/>
                <a:cs typeface="Times New Roman"/>
              </a:rPr>
              <a:t> </a:t>
            </a:r>
            <a:r>
              <a:rPr sz="1200" spc="-5" dirty="0">
                <a:latin typeface="Times New Roman"/>
                <a:cs typeface="Times New Roman"/>
              </a:rPr>
              <a:t>University</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250">
              <a:latin typeface="Times New Roman"/>
              <a:cs typeface="Times New Roman"/>
            </a:endParaRPr>
          </a:p>
          <a:p>
            <a:pPr marL="12700">
              <a:lnSpc>
                <a:spcPct val="100000"/>
              </a:lnSpc>
            </a:pPr>
            <a:r>
              <a:rPr sz="1300" spc="-5" dirty="0">
                <a:latin typeface="Times New Roman"/>
                <a:cs typeface="Times New Roman"/>
              </a:rPr>
              <a:t>Devices</a:t>
            </a:r>
            <a:r>
              <a:rPr sz="1300" spc="-15" dirty="0">
                <a:latin typeface="Times New Roman"/>
                <a:cs typeface="Times New Roman"/>
              </a:rPr>
              <a:t> </a:t>
            </a:r>
            <a:r>
              <a:rPr sz="1300" spc="-5" dirty="0">
                <a:latin typeface="Times New Roman"/>
                <a:cs typeface="Times New Roman"/>
              </a:rPr>
              <a:t>Used</a:t>
            </a:r>
            <a:r>
              <a:rPr sz="1300" dirty="0">
                <a:latin typeface="Times New Roman"/>
                <a:cs typeface="Times New Roman"/>
              </a:rPr>
              <a:t> </a:t>
            </a:r>
            <a:r>
              <a:rPr sz="1300" spc="-5" dirty="0">
                <a:latin typeface="Times New Roman"/>
                <a:cs typeface="Times New Roman"/>
              </a:rPr>
              <a:t>In</a:t>
            </a:r>
            <a:r>
              <a:rPr sz="1300" spc="5" dirty="0">
                <a:latin typeface="Times New Roman"/>
                <a:cs typeface="Times New Roman"/>
              </a:rPr>
              <a:t> </a:t>
            </a:r>
            <a:r>
              <a:rPr sz="1300" spc="-5" dirty="0">
                <a:latin typeface="Times New Roman"/>
                <a:cs typeface="Times New Roman"/>
              </a:rPr>
              <a:t>The</a:t>
            </a:r>
            <a:r>
              <a:rPr sz="1300" spc="-15" dirty="0">
                <a:latin typeface="Times New Roman"/>
                <a:cs typeface="Times New Roman"/>
              </a:rPr>
              <a:t> </a:t>
            </a:r>
            <a:r>
              <a:rPr sz="1300" spc="-5" dirty="0">
                <a:latin typeface="Times New Roman"/>
                <a:cs typeface="Times New Roman"/>
              </a:rPr>
              <a:t>Network</a:t>
            </a:r>
            <a:endParaRPr sz="1300">
              <a:latin typeface="Times New Roman"/>
              <a:cs typeface="Times New Roman"/>
            </a:endParaRPr>
          </a:p>
        </p:txBody>
      </p:sp>
      <p:graphicFrame>
        <p:nvGraphicFramePr>
          <p:cNvPr id="3" name="object 3"/>
          <p:cNvGraphicFramePr>
            <a:graphicFrameLocks noGrp="1"/>
          </p:cNvGraphicFramePr>
          <p:nvPr/>
        </p:nvGraphicFramePr>
        <p:xfrm>
          <a:off x="1359408" y="3575303"/>
          <a:ext cx="5027930" cy="3213100"/>
        </p:xfrm>
        <a:graphic>
          <a:graphicData uri="http://schemas.openxmlformats.org/drawingml/2006/table">
            <a:tbl>
              <a:tblPr firstRow="1" bandRow="1">
                <a:tableStyleId>{2D5ABB26-0587-4C30-8999-92F81FD0307C}</a:tableStyleId>
              </a:tblPr>
              <a:tblGrid>
                <a:gridCol w="2590800">
                  <a:extLst>
                    <a:ext uri="{9D8B030D-6E8A-4147-A177-3AD203B41FA5}">
                      <a16:colId xmlns:a16="http://schemas.microsoft.com/office/drawing/2014/main" val="20000"/>
                    </a:ext>
                  </a:extLst>
                </a:gridCol>
                <a:gridCol w="2418715">
                  <a:extLst>
                    <a:ext uri="{9D8B030D-6E8A-4147-A177-3AD203B41FA5}">
                      <a16:colId xmlns:a16="http://schemas.microsoft.com/office/drawing/2014/main" val="20001"/>
                    </a:ext>
                  </a:extLst>
                </a:gridCol>
              </a:tblGrid>
              <a:tr h="321563">
                <a:tc>
                  <a:txBody>
                    <a:bodyPr/>
                    <a:lstStyle/>
                    <a:p>
                      <a:pPr marL="63500">
                        <a:lnSpc>
                          <a:spcPct val="100000"/>
                        </a:lnSpc>
                        <a:spcBef>
                          <a:spcPts val="465"/>
                        </a:spcBef>
                      </a:pPr>
                      <a:r>
                        <a:rPr sz="1200" spc="-5" dirty="0">
                          <a:latin typeface="Times New Roman"/>
                          <a:cs typeface="Times New Roman"/>
                        </a:rPr>
                        <a:t>Devices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Quantity</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13943">
                <a:tc>
                  <a:txBody>
                    <a:bodyPr/>
                    <a:lstStyle/>
                    <a:p>
                      <a:pPr marL="63500">
                        <a:lnSpc>
                          <a:spcPct val="100000"/>
                        </a:lnSpc>
                        <a:spcBef>
                          <a:spcPts val="465"/>
                        </a:spcBef>
                      </a:pPr>
                      <a:r>
                        <a:rPr sz="1200" spc="-5" dirty="0">
                          <a:latin typeface="Times New Roman"/>
                          <a:cs typeface="Times New Roman"/>
                        </a:rPr>
                        <a:t>1)</a:t>
                      </a:r>
                      <a:r>
                        <a:rPr sz="1200" spc="-25" dirty="0">
                          <a:latin typeface="Times New Roman"/>
                          <a:cs typeface="Times New Roman"/>
                        </a:rPr>
                        <a:t> </a:t>
                      </a:r>
                      <a:r>
                        <a:rPr sz="1200" spc="-5" dirty="0">
                          <a:latin typeface="Times New Roman"/>
                          <a:cs typeface="Times New Roman"/>
                        </a:rPr>
                        <a:t>Router</a:t>
                      </a:r>
                      <a:r>
                        <a:rPr sz="1200" spc="-25" dirty="0">
                          <a:latin typeface="Times New Roman"/>
                          <a:cs typeface="Times New Roman"/>
                        </a:rPr>
                        <a:t> </a:t>
                      </a:r>
                      <a:r>
                        <a:rPr sz="1200" spc="-5" dirty="0">
                          <a:latin typeface="Times New Roman"/>
                          <a:cs typeface="Times New Roman"/>
                        </a:rPr>
                        <a:t>(1941)</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3</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15468">
                <a:tc>
                  <a:txBody>
                    <a:bodyPr/>
                    <a:lstStyle/>
                    <a:p>
                      <a:pPr marL="63500">
                        <a:lnSpc>
                          <a:spcPct val="100000"/>
                        </a:lnSpc>
                        <a:spcBef>
                          <a:spcPts val="465"/>
                        </a:spcBef>
                      </a:pPr>
                      <a:r>
                        <a:rPr sz="1200" spc="-5" dirty="0">
                          <a:latin typeface="Times New Roman"/>
                          <a:cs typeface="Times New Roman"/>
                        </a:rPr>
                        <a:t>2)</a:t>
                      </a:r>
                      <a:r>
                        <a:rPr sz="1200" spc="-10" dirty="0">
                          <a:latin typeface="Times New Roman"/>
                          <a:cs typeface="Times New Roman"/>
                        </a:rPr>
                        <a:t> </a:t>
                      </a:r>
                      <a:r>
                        <a:rPr sz="1200" spc="-5" dirty="0">
                          <a:latin typeface="Times New Roman"/>
                          <a:cs typeface="Times New Roman"/>
                        </a:rPr>
                        <a:t>Switches</a:t>
                      </a:r>
                      <a:r>
                        <a:rPr sz="1200" spc="-10" dirty="0">
                          <a:latin typeface="Times New Roman"/>
                          <a:cs typeface="Times New Roman"/>
                        </a:rPr>
                        <a:t> </a:t>
                      </a:r>
                      <a:r>
                        <a:rPr sz="1200" spc="-5" dirty="0">
                          <a:latin typeface="Times New Roman"/>
                          <a:cs typeface="Times New Roman"/>
                        </a:rPr>
                        <a:t>(2960-24TT)</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3</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15467">
                <a:tc>
                  <a:txBody>
                    <a:bodyPr/>
                    <a:lstStyle/>
                    <a:p>
                      <a:pPr marL="63500">
                        <a:lnSpc>
                          <a:spcPct val="100000"/>
                        </a:lnSpc>
                        <a:spcBef>
                          <a:spcPts val="465"/>
                        </a:spcBef>
                      </a:pPr>
                      <a:r>
                        <a:rPr sz="1200" spc="-5" dirty="0">
                          <a:latin typeface="Times New Roman"/>
                          <a:cs typeface="Times New Roman"/>
                        </a:rPr>
                        <a:t>3)</a:t>
                      </a:r>
                      <a:r>
                        <a:rPr sz="1200" spc="-25" dirty="0">
                          <a:latin typeface="Times New Roman"/>
                          <a:cs typeface="Times New Roman"/>
                        </a:rPr>
                        <a:t> </a:t>
                      </a:r>
                      <a:r>
                        <a:rPr sz="1200" spc="-5" dirty="0">
                          <a:latin typeface="Times New Roman"/>
                          <a:cs typeface="Times New Roman"/>
                        </a:rPr>
                        <a:t>EMAIL</a:t>
                      </a:r>
                      <a:r>
                        <a:rPr sz="1200" spc="-25" dirty="0">
                          <a:latin typeface="Times New Roman"/>
                          <a:cs typeface="Times New Roman"/>
                        </a:rPr>
                        <a:t> </a:t>
                      </a:r>
                      <a:r>
                        <a:rPr sz="1200" spc="-5" dirty="0">
                          <a:latin typeface="Times New Roman"/>
                          <a:cs typeface="Times New Roman"/>
                        </a:rPr>
                        <a:t>server</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1</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58139">
                <a:tc>
                  <a:txBody>
                    <a:bodyPr/>
                    <a:lstStyle/>
                    <a:p>
                      <a:pPr marL="63500">
                        <a:lnSpc>
                          <a:spcPct val="100000"/>
                        </a:lnSpc>
                        <a:spcBef>
                          <a:spcPts val="465"/>
                        </a:spcBef>
                      </a:pPr>
                      <a:r>
                        <a:rPr sz="1200" spc="-5" dirty="0">
                          <a:latin typeface="Times New Roman"/>
                          <a:cs typeface="Times New Roman"/>
                        </a:rPr>
                        <a:t>4)</a:t>
                      </a:r>
                      <a:r>
                        <a:rPr sz="1200" spc="-25" dirty="0">
                          <a:latin typeface="Times New Roman"/>
                          <a:cs typeface="Times New Roman"/>
                        </a:rPr>
                        <a:t> </a:t>
                      </a:r>
                      <a:r>
                        <a:rPr sz="1200" spc="-5" dirty="0">
                          <a:latin typeface="Times New Roman"/>
                          <a:cs typeface="Times New Roman"/>
                        </a:rPr>
                        <a:t>DNS</a:t>
                      </a:r>
                      <a:r>
                        <a:rPr sz="1200" spc="-30" dirty="0">
                          <a:latin typeface="Times New Roman"/>
                          <a:cs typeface="Times New Roman"/>
                        </a:rPr>
                        <a:t> </a:t>
                      </a:r>
                      <a:r>
                        <a:rPr sz="1200" spc="-5" dirty="0">
                          <a:latin typeface="Times New Roman"/>
                          <a:cs typeface="Times New Roman"/>
                        </a:rPr>
                        <a:t>server</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1</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15467">
                <a:tc>
                  <a:txBody>
                    <a:bodyPr/>
                    <a:lstStyle/>
                    <a:p>
                      <a:pPr marL="63500">
                        <a:lnSpc>
                          <a:spcPct val="100000"/>
                        </a:lnSpc>
                        <a:spcBef>
                          <a:spcPts val="465"/>
                        </a:spcBef>
                      </a:pPr>
                      <a:r>
                        <a:rPr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WEB</a:t>
                      </a:r>
                      <a:r>
                        <a:rPr sz="1200" spc="-20" dirty="0">
                          <a:latin typeface="Times New Roman"/>
                          <a:cs typeface="Times New Roman"/>
                        </a:rPr>
                        <a:t> </a:t>
                      </a:r>
                      <a:r>
                        <a:rPr sz="1200" spc="-5" dirty="0">
                          <a:latin typeface="Times New Roman"/>
                          <a:cs typeface="Times New Roman"/>
                        </a:rPr>
                        <a:t>server</a:t>
                      </a:r>
                      <a:r>
                        <a:rPr sz="1200" spc="-25" dirty="0">
                          <a:latin typeface="Times New Roman"/>
                          <a:cs typeface="Times New Roman"/>
                        </a:rPr>
                        <a:t> </a:t>
                      </a:r>
                      <a:r>
                        <a:rPr sz="1200" dirty="0">
                          <a:latin typeface="Times New Roman"/>
                          <a:cs typeface="Times New Roman"/>
                        </a:rPr>
                        <a:t>(HTTP)</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1</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13944">
                <a:tc>
                  <a:txBody>
                    <a:bodyPr/>
                    <a:lstStyle/>
                    <a:p>
                      <a:pPr marL="63500">
                        <a:lnSpc>
                          <a:spcPct val="100000"/>
                        </a:lnSpc>
                        <a:spcBef>
                          <a:spcPts val="465"/>
                        </a:spcBef>
                      </a:pPr>
                      <a:r>
                        <a:rPr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Wireless</a:t>
                      </a:r>
                      <a:r>
                        <a:rPr sz="1200" spc="-10" dirty="0">
                          <a:latin typeface="Times New Roman"/>
                          <a:cs typeface="Times New Roman"/>
                        </a:rPr>
                        <a:t> </a:t>
                      </a:r>
                      <a:r>
                        <a:rPr sz="1200" spc="-5" dirty="0">
                          <a:latin typeface="Times New Roman"/>
                          <a:cs typeface="Times New Roman"/>
                        </a:rPr>
                        <a:t>Device</a:t>
                      </a:r>
                      <a:r>
                        <a:rPr sz="1200" spc="-15" dirty="0">
                          <a:latin typeface="Times New Roman"/>
                          <a:cs typeface="Times New Roman"/>
                        </a:rPr>
                        <a:t> </a:t>
                      </a:r>
                      <a:r>
                        <a:rPr sz="1200" dirty="0">
                          <a:latin typeface="Times New Roman"/>
                          <a:cs typeface="Times New Roman"/>
                        </a:rPr>
                        <a:t>(Access</a:t>
                      </a:r>
                      <a:r>
                        <a:rPr sz="1200" spc="-15" dirty="0">
                          <a:latin typeface="Times New Roman"/>
                          <a:cs typeface="Times New Roman"/>
                        </a:rPr>
                        <a:t> </a:t>
                      </a:r>
                      <a:r>
                        <a:rPr sz="1200" dirty="0">
                          <a:latin typeface="Times New Roman"/>
                          <a:cs typeface="Times New Roman"/>
                        </a:rPr>
                        <a:t>Point)</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7</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15467">
                <a:tc>
                  <a:txBody>
                    <a:bodyPr/>
                    <a:lstStyle/>
                    <a:p>
                      <a:pPr marL="63500">
                        <a:lnSpc>
                          <a:spcPct val="100000"/>
                        </a:lnSpc>
                        <a:spcBef>
                          <a:spcPts val="465"/>
                        </a:spcBef>
                      </a:pPr>
                      <a:r>
                        <a:rPr sz="1200" spc="-5" dirty="0">
                          <a:latin typeface="Times New Roman"/>
                          <a:cs typeface="Times New Roman"/>
                        </a:rPr>
                        <a:t>7)</a:t>
                      </a:r>
                      <a:r>
                        <a:rPr sz="1200" spc="-40" dirty="0">
                          <a:latin typeface="Times New Roman"/>
                          <a:cs typeface="Times New Roman"/>
                        </a:rPr>
                        <a:t> </a:t>
                      </a:r>
                      <a:r>
                        <a:rPr sz="1200" spc="-5" dirty="0">
                          <a:latin typeface="Times New Roman"/>
                          <a:cs typeface="Times New Roman"/>
                        </a:rPr>
                        <a:t>PCs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12</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15467">
                <a:tc>
                  <a:txBody>
                    <a:bodyPr/>
                    <a:lstStyle/>
                    <a:p>
                      <a:pPr marL="63500">
                        <a:lnSpc>
                          <a:spcPct val="100000"/>
                        </a:lnSpc>
                        <a:spcBef>
                          <a:spcPts val="465"/>
                        </a:spcBef>
                      </a:pPr>
                      <a:r>
                        <a:rPr sz="1200" spc="-5" dirty="0">
                          <a:latin typeface="Times New Roman"/>
                          <a:cs typeface="Times New Roman"/>
                        </a:rPr>
                        <a:t>8)</a:t>
                      </a:r>
                      <a:r>
                        <a:rPr sz="1200" spc="-35" dirty="0">
                          <a:latin typeface="Times New Roman"/>
                          <a:cs typeface="Times New Roman"/>
                        </a:rPr>
                        <a:t> </a:t>
                      </a:r>
                      <a:r>
                        <a:rPr sz="1200" spc="-5" dirty="0">
                          <a:latin typeface="Times New Roman"/>
                          <a:cs typeface="Times New Roman"/>
                        </a:rPr>
                        <a:t>Laptops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spc="-5" dirty="0">
                          <a:latin typeface="Times New Roman"/>
                          <a:cs typeface="Times New Roman"/>
                        </a:rPr>
                        <a:t>10</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15467">
                <a:tc>
                  <a:txBody>
                    <a:bodyPr/>
                    <a:lstStyle/>
                    <a:p>
                      <a:pPr marL="63500">
                        <a:lnSpc>
                          <a:spcPct val="100000"/>
                        </a:lnSpc>
                        <a:spcBef>
                          <a:spcPts val="465"/>
                        </a:spcBef>
                      </a:pPr>
                      <a:r>
                        <a:rPr sz="1200" spc="-5" dirty="0">
                          <a:latin typeface="Times New Roman"/>
                          <a:cs typeface="Times New Roman"/>
                        </a:rPr>
                        <a:t>9)</a:t>
                      </a:r>
                      <a:r>
                        <a:rPr sz="1200" spc="-30" dirty="0">
                          <a:latin typeface="Times New Roman"/>
                          <a:cs typeface="Times New Roman"/>
                        </a:rPr>
                        <a:t> </a:t>
                      </a:r>
                      <a:r>
                        <a:rPr sz="1200" spc="-5" dirty="0">
                          <a:latin typeface="Times New Roman"/>
                          <a:cs typeface="Times New Roman"/>
                        </a:rPr>
                        <a:t>Smartphones</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65"/>
                        </a:spcBef>
                      </a:pPr>
                      <a:r>
                        <a:rPr sz="1200" dirty="0">
                          <a:latin typeface="Times New Roman"/>
                          <a:cs typeface="Times New Roman"/>
                        </a:rPr>
                        <a:t>2</a:t>
                      </a:r>
                      <a:endParaRPr sz="1200">
                        <a:latin typeface="Times New Roman"/>
                        <a:cs typeface="Times New Roman"/>
                      </a:endParaRPr>
                    </a:p>
                  </a:txBody>
                  <a:tcPr marL="0" marR="0" marT="590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bl>
          </a:graphicData>
        </a:graphic>
      </p:graphicFrame>
      <p:sp>
        <p:nvSpPr>
          <p:cNvPr id="4" name="object 4"/>
          <p:cNvSpPr txBox="1"/>
          <p:nvPr/>
        </p:nvSpPr>
        <p:spPr>
          <a:xfrm>
            <a:off x="2730500" y="8515915"/>
            <a:ext cx="2534285" cy="222885"/>
          </a:xfrm>
          <a:prstGeom prst="rect">
            <a:avLst/>
          </a:prstGeom>
        </p:spPr>
        <p:txBody>
          <a:bodyPr vert="horz" wrap="square" lIns="0" tIns="11430" rIns="0" bIns="0" rtlCol="0">
            <a:spAutoFit/>
          </a:bodyPr>
          <a:lstStyle/>
          <a:p>
            <a:pPr marL="12700">
              <a:lnSpc>
                <a:spcPct val="100000"/>
              </a:lnSpc>
              <a:spcBef>
                <a:spcPts val="90"/>
              </a:spcBef>
            </a:pPr>
            <a:r>
              <a:rPr sz="1300" spc="-5" dirty="0">
                <a:latin typeface="Times New Roman"/>
                <a:cs typeface="Times New Roman"/>
              </a:rPr>
              <a:t>Figure</a:t>
            </a:r>
            <a:r>
              <a:rPr sz="1300" spc="-10" dirty="0">
                <a:latin typeface="Times New Roman"/>
                <a:cs typeface="Times New Roman"/>
              </a:rPr>
              <a:t> </a:t>
            </a:r>
            <a:r>
              <a:rPr sz="1300" spc="-5" dirty="0">
                <a:latin typeface="Times New Roman"/>
                <a:cs typeface="Times New Roman"/>
              </a:rPr>
              <a:t>3:</a:t>
            </a:r>
            <a:r>
              <a:rPr sz="1300" spc="5" dirty="0">
                <a:latin typeface="Times New Roman"/>
                <a:cs typeface="Times New Roman"/>
              </a:rPr>
              <a:t> </a:t>
            </a:r>
            <a:r>
              <a:rPr sz="1300" spc="-5" dirty="0">
                <a:latin typeface="Times New Roman"/>
                <a:cs typeface="Times New Roman"/>
              </a:rPr>
              <a:t>Devices used</a:t>
            </a:r>
            <a:r>
              <a:rPr sz="1300" spc="5" dirty="0">
                <a:latin typeface="Times New Roman"/>
                <a:cs typeface="Times New Roman"/>
              </a:rPr>
              <a:t> </a:t>
            </a:r>
            <a:r>
              <a:rPr sz="1300" spc="-5" dirty="0">
                <a:latin typeface="Times New Roman"/>
                <a:cs typeface="Times New Roman"/>
              </a:rPr>
              <a:t>in the</a:t>
            </a:r>
            <a:r>
              <a:rPr sz="1300" spc="-10" dirty="0">
                <a:latin typeface="Times New Roman"/>
                <a:cs typeface="Times New Roman"/>
              </a:rPr>
              <a:t> </a:t>
            </a:r>
            <a:r>
              <a:rPr sz="1300" spc="-5" dirty="0">
                <a:latin typeface="Times New Roman"/>
                <a:cs typeface="Times New Roman"/>
              </a:rPr>
              <a:t>network</a:t>
            </a:r>
            <a:endParaRPr sz="1300">
              <a:latin typeface="Times New Roman"/>
              <a:cs typeface="Times New Roman"/>
            </a:endParaRPr>
          </a:p>
        </p:txBody>
      </p:sp>
      <p:pic>
        <p:nvPicPr>
          <p:cNvPr id="5" name="object 5"/>
          <p:cNvPicPr/>
          <p:nvPr/>
        </p:nvPicPr>
        <p:blipFill>
          <a:blip r:embed="rId2" cstate="print"/>
          <a:stretch>
            <a:fillRect/>
          </a:stretch>
        </p:blipFill>
        <p:spPr>
          <a:xfrm>
            <a:off x="1844039" y="1112519"/>
            <a:ext cx="3758183" cy="1606295"/>
          </a:xfrm>
          <a:prstGeom prst="rect">
            <a:avLst/>
          </a:prstGeom>
        </p:spPr>
      </p:pic>
      <p:pic>
        <p:nvPicPr>
          <p:cNvPr id="6" name="object 6"/>
          <p:cNvPicPr/>
          <p:nvPr/>
        </p:nvPicPr>
        <p:blipFill>
          <a:blip r:embed="rId3" cstate="print"/>
          <a:stretch>
            <a:fillRect/>
          </a:stretch>
        </p:blipFill>
        <p:spPr>
          <a:xfrm>
            <a:off x="1868424" y="7074407"/>
            <a:ext cx="4291584" cy="1341120"/>
          </a:xfrm>
          <a:prstGeom prst="rect">
            <a:avLst/>
          </a:prstGeom>
        </p:spPr>
      </p:pic>
      <p:sp>
        <p:nvSpPr>
          <p:cNvPr id="7" name="object 7"/>
          <p:cNvSpPr txBox="1"/>
          <p:nvPr/>
        </p:nvSpPr>
        <p:spPr>
          <a:xfrm>
            <a:off x="3813047" y="9274755"/>
            <a:ext cx="147320" cy="165735"/>
          </a:xfrm>
          <a:prstGeom prst="rect">
            <a:avLst/>
          </a:prstGeom>
        </p:spPr>
        <p:txBody>
          <a:bodyPr vert="horz" wrap="square" lIns="0" tIns="0" rIns="0" bIns="0" rtlCol="0">
            <a:spAutoFit/>
          </a:bodyPr>
          <a:lstStyle/>
          <a:p>
            <a:pPr marL="38100">
              <a:lnSpc>
                <a:spcPts val="1145"/>
              </a:lnSpc>
            </a:pPr>
            <a:r>
              <a:rPr sz="1100" dirty="0">
                <a:latin typeface="Calibri"/>
                <a:cs typeface="Calibri"/>
              </a:rPr>
              <a:t>9</a:t>
            </a:r>
            <a:endParaRPr sz="11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801872" y="9274755"/>
            <a:ext cx="167640" cy="165735"/>
          </a:xfrm>
          <a:prstGeom prst="rect">
            <a:avLst/>
          </a:prstGeom>
        </p:spPr>
        <p:txBody>
          <a:bodyPr vert="horz" wrap="square" lIns="0" tIns="0" rIns="0" bIns="0" rtlCol="0">
            <a:spAutoFit/>
          </a:bodyPr>
          <a:lstStyle/>
          <a:p>
            <a:pPr marL="12700">
              <a:lnSpc>
                <a:spcPts val="1145"/>
              </a:lnSpc>
            </a:pPr>
            <a:r>
              <a:rPr sz="1100" dirty="0">
                <a:latin typeface="Calibri"/>
                <a:cs typeface="Calibri"/>
              </a:rPr>
              <a:t>10</a:t>
            </a:r>
            <a:endParaRPr sz="1100">
              <a:latin typeface="Calibri"/>
              <a:cs typeface="Calibri"/>
            </a:endParaRPr>
          </a:p>
        </p:txBody>
      </p:sp>
      <p:sp>
        <p:nvSpPr>
          <p:cNvPr id="2" name="object 2"/>
          <p:cNvSpPr txBox="1"/>
          <p:nvPr/>
        </p:nvSpPr>
        <p:spPr>
          <a:xfrm>
            <a:off x="1130300" y="1081843"/>
            <a:ext cx="5742305" cy="5318125"/>
          </a:xfrm>
          <a:prstGeom prst="rect">
            <a:avLst/>
          </a:prstGeom>
        </p:spPr>
        <p:txBody>
          <a:bodyPr vert="horz" wrap="square" lIns="0" tIns="11430" rIns="0" bIns="0" rtlCol="0">
            <a:spAutoFit/>
          </a:bodyPr>
          <a:lstStyle/>
          <a:p>
            <a:pPr marL="241300" indent="-228600">
              <a:lnSpc>
                <a:spcPct val="100000"/>
              </a:lnSpc>
              <a:spcBef>
                <a:spcPts val="90"/>
              </a:spcBef>
              <a:buAutoNum type="arabicPeriod" startAt="4"/>
              <a:tabLst>
                <a:tab pos="241300" algn="l"/>
              </a:tabLst>
            </a:pPr>
            <a:r>
              <a:rPr sz="1300" b="1" spc="-5" dirty="0">
                <a:latin typeface="Times New Roman"/>
                <a:cs typeface="Times New Roman"/>
              </a:rPr>
              <a:t>Implementation</a:t>
            </a:r>
            <a:r>
              <a:rPr sz="1300" b="1" spc="-15" dirty="0">
                <a:latin typeface="Times New Roman"/>
                <a:cs typeface="Times New Roman"/>
              </a:rPr>
              <a:t> </a:t>
            </a:r>
            <a:r>
              <a:rPr sz="1300" b="1" spc="-10" dirty="0">
                <a:latin typeface="Times New Roman"/>
                <a:cs typeface="Times New Roman"/>
              </a:rPr>
              <a:t>and</a:t>
            </a:r>
            <a:r>
              <a:rPr sz="1300" b="1" spc="5" dirty="0">
                <a:latin typeface="Times New Roman"/>
                <a:cs typeface="Times New Roman"/>
              </a:rPr>
              <a:t> </a:t>
            </a:r>
            <a:r>
              <a:rPr sz="1300" b="1" spc="-5" dirty="0">
                <a:latin typeface="Times New Roman"/>
                <a:cs typeface="Times New Roman"/>
              </a:rPr>
              <a:t>Flow</a:t>
            </a:r>
            <a:r>
              <a:rPr sz="1300" b="1" spc="-10" dirty="0">
                <a:latin typeface="Times New Roman"/>
                <a:cs typeface="Times New Roman"/>
              </a:rPr>
              <a:t> </a:t>
            </a:r>
            <a:r>
              <a:rPr sz="1300" b="1" spc="-5" dirty="0">
                <a:latin typeface="Times New Roman"/>
                <a:cs typeface="Times New Roman"/>
              </a:rPr>
              <a:t>Diagram</a:t>
            </a:r>
            <a:endParaRPr sz="1300">
              <a:latin typeface="Times New Roman"/>
              <a:cs typeface="Times New Roman"/>
            </a:endParaRPr>
          </a:p>
          <a:p>
            <a:pPr>
              <a:lnSpc>
                <a:spcPct val="100000"/>
              </a:lnSpc>
              <a:spcBef>
                <a:spcPts val="35"/>
              </a:spcBef>
              <a:buFont typeface="Times New Roman"/>
              <a:buAutoNum type="arabicPeriod" startAt="4"/>
            </a:pPr>
            <a:endParaRPr sz="1300">
              <a:latin typeface="Times New Roman"/>
              <a:cs typeface="Times New Roman"/>
            </a:endParaRPr>
          </a:p>
          <a:p>
            <a:pPr marL="698500" marR="13335" lvl="1" indent="-228600" algn="just">
              <a:lnSpc>
                <a:spcPts val="1380"/>
              </a:lnSpc>
              <a:buChar char="●"/>
              <a:tabLst>
                <a:tab pos="698500" algn="l"/>
              </a:tabLst>
            </a:pPr>
            <a:r>
              <a:rPr sz="1200" spc="-5" dirty="0">
                <a:latin typeface="Times New Roman"/>
                <a:cs typeface="Times New Roman"/>
              </a:rPr>
              <a:t>To design the wireless network </a:t>
            </a:r>
            <a:r>
              <a:rPr sz="1200" dirty="0">
                <a:latin typeface="Times New Roman"/>
                <a:cs typeface="Times New Roman"/>
              </a:rPr>
              <a:t>of the </a:t>
            </a:r>
            <a:r>
              <a:rPr sz="1200" spc="-5" dirty="0">
                <a:latin typeface="Times New Roman"/>
                <a:cs typeface="Times New Roman"/>
              </a:rPr>
              <a:t>university we </a:t>
            </a:r>
            <a:r>
              <a:rPr sz="1200" dirty="0">
                <a:latin typeface="Times New Roman"/>
                <a:cs typeface="Times New Roman"/>
              </a:rPr>
              <a:t>initially </a:t>
            </a:r>
            <a:r>
              <a:rPr sz="1200" spc="-5" dirty="0">
                <a:latin typeface="Times New Roman"/>
                <a:cs typeface="Times New Roman"/>
              </a:rPr>
              <a:t>started by placing the </a:t>
            </a:r>
            <a:r>
              <a:rPr sz="1200" dirty="0">
                <a:latin typeface="Times New Roman"/>
                <a:cs typeface="Times New Roman"/>
              </a:rPr>
              <a:t> </a:t>
            </a:r>
            <a:r>
              <a:rPr sz="1200" spc="-5" dirty="0">
                <a:latin typeface="Times New Roman"/>
                <a:cs typeface="Times New Roman"/>
              </a:rPr>
              <a:t>core</a:t>
            </a:r>
            <a:r>
              <a:rPr sz="1200" spc="-20" dirty="0">
                <a:latin typeface="Times New Roman"/>
                <a:cs typeface="Times New Roman"/>
              </a:rPr>
              <a:t> </a:t>
            </a:r>
            <a:r>
              <a:rPr sz="1200" dirty="0">
                <a:latin typeface="Times New Roman"/>
                <a:cs typeface="Times New Roman"/>
              </a:rPr>
              <a:t>devices</a:t>
            </a:r>
            <a:r>
              <a:rPr sz="1200" spc="-15" dirty="0">
                <a:latin typeface="Times New Roman"/>
                <a:cs typeface="Times New Roman"/>
              </a:rPr>
              <a:t> </a:t>
            </a:r>
            <a:r>
              <a:rPr sz="1200" dirty="0">
                <a:latin typeface="Times New Roman"/>
                <a:cs typeface="Times New Roman"/>
              </a:rPr>
              <a:t>into</a:t>
            </a:r>
            <a:r>
              <a:rPr sz="1200" spc="-5" dirty="0">
                <a:latin typeface="Times New Roman"/>
                <a:cs typeface="Times New Roman"/>
              </a:rPr>
              <a:t> the frame</a:t>
            </a:r>
            <a:r>
              <a:rPr sz="1200" spc="5"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spc="-5" dirty="0">
                <a:latin typeface="Times New Roman"/>
                <a:cs typeface="Times New Roman"/>
              </a:rPr>
              <a:t>mentioned in the layout.</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7620" lvl="1" indent="-228600" algn="just">
              <a:lnSpc>
                <a:spcPts val="1380"/>
              </a:lnSpc>
              <a:buChar char="●"/>
              <a:tabLst>
                <a:tab pos="698500" algn="l"/>
              </a:tabLst>
            </a:pPr>
            <a:r>
              <a:rPr sz="1200" spc="-5" dirty="0">
                <a:latin typeface="Times New Roman"/>
                <a:cs typeface="Times New Roman"/>
              </a:rPr>
              <a:t>Firstly, we placed </a:t>
            </a:r>
            <a:r>
              <a:rPr sz="1200" dirty="0">
                <a:latin typeface="Times New Roman"/>
                <a:cs typeface="Times New Roman"/>
              </a:rPr>
              <a:t>the </a:t>
            </a:r>
            <a:r>
              <a:rPr sz="1200" b="1" dirty="0">
                <a:latin typeface="Times New Roman"/>
                <a:cs typeface="Times New Roman"/>
              </a:rPr>
              <a:t>main </a:t>
            </a:r>
            <a:r>
              <a:rPr sz="1200" b="1" spc="-5" dirty="0">
                <a:latin typeface="Times New Roman"/>
                <a:cs typeface="Times New Roman"/>
              </a:rPr>
              <a:t>router </a:t>
            </a:r>
            <a:r>
              <a:rPr sz="1200" spc="-5" dirty="0">
                <a:latin typeface="Times New Roman"/>
                <a:cs typeface="Times New Roman"/>
              </a:rPr>
              <a:t>at the center of </a:t>
            </a:r>
            <a:r>
              <a:rPr sz="1200" dirty="0">
                <a:latin typeface="Times New Roman"/>
                <a:cs typeface="Times New Roman"/>
              </a:rPr>
              <a:t>the university outline, </a:t>
            </a:r>
            <a:r>
              <a:rPr sz="1200" spc="-5" dirty="0">
                <a:latin typeface="Times New Roman"/>
                <a:cs typeface="Times New Roman"/>
              </a:rPr>
              <a:t>which </a:t>
            </a:r>
            <a:r>
              <a:rPr sz="1200" dirty="0">
                <a:latin typeface="Times New Roman"/>
                <a:cs typeface="Times New Roman"/>
              </a:rPr>
              <a:t> </a:t>
            </a:r>
            <a:r>
              <a:rPr sz="1200" spc="-5" dirty="0">
                <a:latin typeface="Times New Roman"/>
                <a:cs typeface="Times New Roman"/>
              </a:rPr>
              <a:t>was further connected </a:t>
            </a:r>
            <a:r>
              <a:rPr sz="1200" dirty="0">
                <a:latin typeface="Times New Roman"/>
                <a:cs typeface="Times New Roman"/>
              </a:rPr>
              <a:t>to </a:t>
            </a:r>
            <a:r>
              <a:rPr sz="1200" spc="-5" dirty="0">
                <a:latin typeface="Times New Roman"/>
                <a:cs typeface="Times New Roman"/>
              </a:rPr>
              <a:t>the </a:t>
            </a:r>
            <a:r>
              <a:rPr sz="1200" b="1" spc="-5" dirty="0">
                <a:latin typeface="Times New Roman"/>
                <a:cs typeface="Times New Roman"/>
              </a:rPr>
              <a:t>server switch </a:t>
            </a:r>
            <a:r>
              <a:rPr sz="1200" spc="-5" dirty="0">
                <a:latin typeface="Times New Roman"/>
                <a:cs typeface="Times New Roman"/>
              </a:rPr>
              <a:t>using </a:t>
            </a:r>
            <a:r>
              <a:rPr sz="1200" dirty="0">
                <a:latin typeface="Times New Roman"/>
                <a:cs typeface="Times New Roman"/>
              </a:rPr>
              <a:t>the </a:t>
            </a:r>
            <a:r>
              <a:rPr sz="1200" spc="-5" dirty="0">
                <a:latin typeface="Times New Roman"/>
                <a:cs typeface="Times New Roman"/>
              </a:rPr>
              <a:t>gigabit ethernet port with </a:t>
            </a:r>
            <a:r>
              <a:rPr sz="1200" dirty="0">
                <a:latin typeface="Times New Roman"/>
                <a:cs typeface="Times New Roman"/>
              </a:rPr>
              <a:t> </a:t>
            </a:r>
            <a:r>
              <a:rPr sz="1200" spc="-5" dirty="0">
                <a:latin typeface="Times New Roman"/>
                <a:cs typeface="Times New Roman"/>
              </a:rPr>
              <a:t>copper </a:t>
            </a:r>
            <a:r>
              <a:rPr sz="1200" dirty="0">
                <a:latin typeface="Times New Roman"/>
                <a:cs typeface="Times New Roman"/>
              </a:rPr>
              <a:t>straight-through </a:t>
            </a:r>
            <a:r>
              <a:rPr sz="1200" spc="-5" dirty="0">
                <a:latin typeface="Times New Roman"/>
                <a:cs typeface="Times New Roman"/>
              </a:rPr>
              <a:t>cable </a:t>
            </a:r>
            <a:r>
              <a:rPr sz="1200" spc="-10" dirty="0">
                <a:latin typeface="Times New Roman"/>
                <a:cs typeface="Times New Roman"/>
              </a:rPr>
              <a:t>and </a:t>
            </a:r>
            <a:r>
              <a:rPr sz="1200" spc="-5" dirty="0">
                <a:latin typeface="Times New Roman"/>
                <a:cs typeface="Times New Roman"/>
              </a:rPr>
              <a:t>sub routers </a:t>
            </a:r>
            <a:r>
              <a:rPr sz="1200" dirty="0">
                <a:latin typeface="Times New Roman"/>
                <a:cs typeface="Times New Roman"/>
              </a:rPr>
              <a:t>(</a:t>
            </a:r>
            <a:r>
              <a:rPr sz="1200" b="1" dirty="0">
                <a:latin typeface="Times New Roman"/>
                <a:cs typeface="Times New Roman"/>
              </a:rPr>
              <a:t>campus </a:t>
            </a:r>
            <a:r>
              <a:rPr sz="1200" b="1" spc="-5" dirty="0">
                <a:latin typeface="Times New Roman"/>
                <a:cs typeface="Times New Roman"/>
              </a:rPr>
              <a:t>router </a:t>
            </a:r>
            <a:r>
              <a:rPr sz="1200" b="1" dirty="0">
                <a:latin typeface="Times New Roman"/>
                <a:cs typeface="Times New Roman"/>
              </a:rPr>
              <a:t>and hostel router</a:t>
            </a:r>
            <a:r>
              <a:rPr sz="1200" dirty="0">
                <a:latin typeface="Times New Roman"/>
                <a:cs typeface="Times New Roman"/>
              </a:rPr>
              <a:t>) </a:t>
            </a:r>
            <a:r>
              <a:rPr sz="1200" spc="-285" dirty="0">
                <a:latin typeface="Times New Roman"/>
                <a:cs typeface="Times New Roman"/>
              </a:rPr>
              <a:t> </a:t>
            </a:r>
            <a:r>
              <a:rPr sz="1200" spc="-5" dirty="0">
                <a:latin typeface="Times New Roman"/>
                <a:cs typeface="Times New Roman"/>
              </a:rPr>
              <a:t>using </a:t>
            </a:r>
            <a:r>
              <a:rPr sz="1200" dirty="0">
                <a:latin typeface="Times New Roman"/>
                <a:cs typeface="Times New Roman"/>
              </a:rPr>
              <a:t>the </a:t>
            </a:r>
            <a:r>
              <a:rPr sz="1200" spc="-5" dirty="0">
                <a:latin typeface="Times New Roman"/>
                <a:cs typeface="Times New Roman"/>
              </a:rPr>
              <a:t>serial port </a:t>
            </a:r>
            <a:r>
              <a:rPr sz="1200" dirty="0">
                <a:latin typeface="Times New Roman"/>
                <a:cs typeface="Times New Roman"/>
              </a:rPr>
              <a:t>with </a:t>
            </a:r>
            <a:r>
              <a:rPr sz="1200" spc="-5" dirty="0">
                <a:latin typeface="Times New Roman"/>
                <a:cs typeface="Times New Roman"/>
              </a:rPr>
              <a:t>serial DCE </a:t>
            </a:r>
            <a:r>
              <a:rPr sz="1200" dirty="0">
                <a:latin typeface="Times New Roman"/>
                <a:cs typeface="Times New Roman"/>
              </a:rPr>
              <a:t>cable </a:t>
            </a: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hostel </a:t>
            </a:r>
            <a:r>
              <a:rPr sz="1200" dirty="0">
                <a:latin typeface="Times New Roman"/>
                <a:cs typeface="Times New Roman"/>
              </a:rPr>
              <a:t>area </a:t>
            </a:r>
            <a:r>
              <a:rPr sz="1200" spc="-5" dirty="0">
                <a:latin typeface="Times New Roman"/>
                <a:cs typeface="Times New Roman"/>
              </a:rPr>
              <a:t>and campus </a:t>
            </a:r>
            <a:r>
              <a:rPr sz="1200" dirty="0">
                <a:latin typeface="Times New Roman"/>
                <a:cs typeface="Times New Roman"/>
              </a:rPr>
              <a:t>area </a:t>
            </a:r>
            <a:r>
              <a:rPr sz="1200" spc="5" dirty="0">
                <a:latin typeface="Times New Roman"/>
                <a:cs typeface="Times New Roman"/>
              </a:rPr>
              <a:t> </a:t>
            </a:r>
            <a:r>
              <a:rPr sz="1200" spc="-5" dirty="0">
                <a:latin typeface="Times New Roman"/>
                <a:cs typeface="Times New Roman"/>
              </a:rPr>
              <a:t>respectively.</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5715" lvl="1" indent="-228600" algn="just">
              <a:lnSpc>
                <a:spcPts val="1380"/>
              </a:lnSpc>
              <a:buChar char="●"/>
              <a:tabLst>
                <a:tab pos="698500" algn="l"/>
              </a:tabLst>
            </a:pPr>
            <a:r>
              <a:rPr sz="1200" spc="-5" dirty="0">
                <a:latin typeface="Times New Roman"/>
                <a:cs typeface="Times New Roman"/>
              </a:rPr>
              <a:t>The server </a:t>
            </a:r>
            <a:r>
              <a:rPr sz="1200" dirty="0">
                <a:latin typeface="Times New Roman"/>
                <a:cs typeface="Times New Roman"/>
              </a:rPr>
              <a:t>switch </a:t>
            </a:r>
            <a:r>
              <a:rPr sz="1200" spc="-5" dirty="0">
                <a:latin typeface="Times New Roman"/>
                <a:cs typeface="Times New Roman"/>
              </a:rPr>
              <a:t>was </a:t>
            </a:r>
            <a:r>
              <a:rPr sz="1200" dirty="0">
                <a:latin typeface="Times New Roman"/>
                <a:cs typeface="Times New Roman"/>
              </a:rPr>
              <a:t>further </a:t>
            </a:r>
            <a:r>
              <a:rPr sz="1200" spc="-5" dirty="0">
                <a:latin typeface="Times New Roman"/>
                <a:cs typeface="Times New Roman"/>
              </a:rPr>
              <a:t>connected to </a:t>
            </a:r>
            <a:r>
              <a:rPr sz="1200" dirty="0">
                <a:latin typeface="Times New Roman"/>
                <a:cs typeface="Times New Roman"/>
              </a:rPr>
              <a:t>the </a:t>
            </a:r>
            <a:r>
              <a:rPr sz="1200" b="1" dirty="0">
                <a:latin typeface="Times New Roman"/>
                <a:cs typeface="Times New Roman"/>
              </a:rPr>
              <a:t>EMAIL, </a:t>
            </a:r>
            <a:r>
              <a:rPr sz="1200" b="1" spc="-5" dirty="0">
                <a:latin typeface="Times New Roman"/>
                <a:cs typeface="Times New Roman"/>
              </a:rPr>
              <a:t>DNS, and </a:t>
            </a:r>
            <a:r>
              <a:rPr sz="1200" b="1" dirty="0">
                <a:latin typeface="Times New Roman"/>
                <a:cs typeface="Times New Roman"/>
              </a:rPr>
              <a:t>WEB </a:t>
            </a:r>
            <a:r>
              <a:rPr sz="1200" spc="-5" dirty="0">
                <a:latin typeface="Times New Roman"/>
                <a:cs typeface="Times New Roman"/>
              </a:rPr>
              <a:t>servers </a:t>
            </a:r>
            <a:r>
              <a:rPr sz="1200" dirty="0">
                <a:latin typeface="Times New Roman"/>
                <a:cs typeface="Times New Roman"/>
              </a:rPr>
              <a:t> </a:t>
            </a:r>
            <a:r>
              <a:rPr sz="1200" spc="-5" dirty="0">
                <a:latin typeface="Times New Roman"/>
                <a:cs typeface="Times New Roman"/>
              </a:rPr>
              <a:t>respectively.</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5080" lvl="1" indent="-228600" algn="just">
              <a:lnSpc>
                <a:spcPts val="1380"/>
              </a:lnSpc>
              <a:buChar char="●"/>
              <a:tabLst>
                <a:tab pos="698500" algn="l"/>
              </a:tabLst>
            </a:pPr>
            <a:r>
              <a:rPr sz="1200" spc="-5" dirty="0">
                <a:latin typeface="Times New Roman"/>
                <a:cs typeface="Times New Roman"/>
              </a:rPr>
              <a:t>Campus router </a:t>
            </a:r>
            <a:r>
              <a:rPr sz="1200" spc="-10" dirty="0">
                <a:latin typeface="Times New Roman"/>
                <a:cs typeface="Times New Roman"/>
              </a:rPr>
              <a:t>was </a:t>
            </a:r>
            <a:r>
              <a:rPr sz="1200" spc="-5" dirty="0">
                <a:latin typeface="Times New Roman"/>
                <a:cs typeface="Times New Roman"/>
              </a:rPr>
              <a:t>connected </a:t>
            </a:r>
            <a:r>
              <a:rPr sz="1200" dirty="0">
                <a:latin typeface="Times New Roman"/>
                <a:cs typeface="Times New Roman"/>
              </a:rPr>
              <a:t>to </a:t>
            </a:r>
            <a:r>
              <a:rPr sz="1200" spc="-5" dirty="0">
                <a:latin typeface="Times New Roman"/>
                <a:cs typeface="Times New Roman"/>
              </a:rPr>
              <a:t>the campus </a:t>
            </a:r>
            <a:r>
              <a:rPr sz="1200" dirty="0">
                <a:latin typeface="Times New Roman"/>
                <a:cs typeface="Times New Roman"/>
              </a:rPr>
              <a:t>switch </a:t>
            </a:r>
            <a:r>
              <a:rPr sz="1200" spc="-5" dirty="0">
                <a:latin typeface="Times New Roman"/>
                <a:cs typeface="Times New Roman"/>
              </a:rPr>
              <a:t>which was further connected </a:t>
            </a:r>
            <a:r>
              <a:rPr sz="1200" dirty="0">
                <a:latin typeface="Times New Roman"/>
                <a:cs typeface="Times New Roman"/>
              </a:rPr>
              <a:t> </a:t>
            </a:r>
            <a:r>
              <a:rPr sz="1200" spc="-5" dirty="0">
                <a:latin typeface="Times New Roman"/>
                <a:cs typeface="Times New Roman"/>
              </a:rPr>
              <a:t>with</a:t>
            </a:r>
            <a:r>
              <a:rPr sz="1200" spc="-60" dirty="0">
                <a:latin typeface="Times New Roman"/>
                <a:cs typeface="Times New Roman"/>
              </a:rPr>
              <a:t> </a:t>
            </a:r>
            <a:r>
              <a:rPr sz="1200" spc="-5" dirty="0">
                <a:latin typeface="Times New Roman"/>
                <a:cs typeface="Times New Roman"/>
              </a:rPr>
              <a:t>wireless</a:t>
            </a:r>
            <a:r>
              <a:rPr sz="1200" spc="-30" dirty="0">
                <a:latin typeface="Times New Roman"/>
                <a:cs typeface="Times New Roman"/>
              </a:rPr>
              <a:t> </a:t>
            </a:r>
            <a:r>
              <a:rPr sz="1200" spc="-5" dirty="0">
                <a:latin typeface="Times New Roman"/>
                <a:cs typeface="Times New Roman"/>
              </a:rPr>
              <a:t>access</a:t>
            </a:r>
            <a:r>
              <a:rPr sz="1200" spc="-55" dirty="0">
                <a:latin typeface="Times New Roman"/>
                <a:cs typeface="Times New Roman"/>
              </a:rPr>
              <a:t> </a:t>
            </a:r>
            <a:r>
              <a:rPr sz="1200" dirty="0">
                <a:latin typeface="Times New Roman"/>
                <a:cs typeface="Times New Roman"/>
              </a:rPr>
              <a:t>points</a:t>
            </a:r>
            <a:r>
              <a:rPr sz="1200" spc="-60" dirty="0">
                <a:latin typeface="Times New Roman"/>
                <a:cs typeface="Times New Roman"/>
              </a:rPr>
              <a:t> </a:t>
            </a:r>
            <a:r>
              <a:rPr sz="1200" spc="-5" dirty="0">
                <a:latin typeface="Times New Roman"/>
                <a:cs typeface="Times New Roman"/>
              </a:rPr>
              <a:t>of</a:t>
            </a:r>
            <a:r>
              <a:rPr sz="1200" spc="-55" dirty="0">
                <a:latin typeface="Times New Roman"/>
                <a:cs typeface="Times New Roman"/>
              </a:rPr>
              <a:t> </a:t>
            </a:r>
            <a:r>
              <a:rPr sz="1200" spc="-5" dirty="0">
                <a:latin typeface="Times New Roman"/>
                <a:cs typeface="Times New Roman"/>
              </a:rPr>
              <a:t>the</a:t>
            </a:r>
            <a:r>
              <a:rPr sz="1200" spc="-55" dirty="0">
                <a:latin typeface="Times New Roman"/>
                <a:cs typeface="Times New Roman"/>
              </a:rPr>
              <a:t> </a:t>
            </a:r>
            <a:r>
              <a:rPr sz="1200" spc="-5" dirty="0">
                <a:latin typeface="Times New Roman"/>
                <a:cs typeface="Times New Roman"/>
              </a:rPr>
              <a:t>academic</a:t>
            </a:r>
            <a:r>
              <a:rPr sz="1200" spc="-60" dirty="0">
                <a:latin typeface="Times New Roman"/>
                <a:cs typeface="Times New Roman"/>
              </a:rPr>
              <a:t> </a:t>
            </a:r>
            <a:r>
              <a:rPr sz="1200" spc="-5" dirty="0">
                <a:latin typeface="Times New Roman"/>
                <a:cs typeface="Times New Roman"/>
              </a:rPr>
              <a:t>block</a:t>
            </a:r>
            <a:r>
              <a:rPr sz="1200" spc="-40" dirty="0">
                <a:latin typeface="Times New Roman"/>
                <a:cs typeface="Times New Roman"/>
              </a:rPr>
              <a:t> </a:t>
            </a:r>
            <a:r>
              <a:rPr sz="1200" spc="5" dirty="0">
                <a:latin typeface="Times New Roman"/>
                <a:cs typeface="Times New Roman"/>
              </a:rPr>
              <a:t>(</a:t>
            </a:r>
            <a:r>
              <a:rPr sz="1200" b="1" spc="5" dirty="0">
                <a:latin typeface="Times New Roman"/>
                <a:cs typeface="Times New Roman"/>
              </a:rPr>
              <a:t>AB1</a:t>
            </a:r>
            <a:r>
              <a:rPr sz="1200" b="1" spc="-55" dirty="0">
                <a:latin typeface="Times New Roman"/>
                <a:cs typeface="Times New Roman"/>
              </a:rPr>
              <a:t> </a:t>
            </a:r>
            <a:r>
              <a:rPr sz="1200" b="1" spc="-5" dirty="0">
                <a:latin typeface="Times New Roman"/>
                <a:cs typeface="Times New Roman"/>
              </a:rPr>
              <a:t>and</a:t>
            </a:r>
            <a:r>
              <a:rPr sz="1200" b="1" spc="-35" dirty="0">
                <a:latin typeface="Times New Roman"/>
                <a:cs typeface="Times New Roman"/>
              </a:rPr>
              <a:t> </a:t>
            </a:r>
            <a:r>
              <a:rPr sz="1200" b="1" spc="-5" dirty="0">
                <a:latin typeface="Times New Roman"/>
                <a:cs typeface="Times New Roman"/>
              </a:rPr>
              <a:t>AB2</a:t>
            </a:r>
            <a:r>
              <a:rPr sz="1200" spc="-5" dirty="0">
                <a:latin typeface="Times New Roman"/>
                <a:cs typeface="Times New Roman"/>
              </a:rPr>
              <a:t>),</a:t>
            </a:r>
            <a:r>
              <a:rPr sz="1200" spc="-60" dirty="0">
                <a:latin typeface="Times New Roman"/>
                <a:cs typeface="Times New Roman"/>
              </a:rPr>
              <a:t> </a:t>
            </a:r>
            <a:r>
              <a:rPr sz="1200" b="1" dirty="0">
                <a:latin typeface="Times New Roman"/>
                <a:cs typeface="Times New Roman"/>
              </a:rPr>
              <a:t>dome</a:t>
            </a:r>
            <a:r>
              <a:rPr sz="1200" b="1" spc="-65" dirty="0">
                <a:latin typeface="Times New Roman"/>
                <a:cs typeface="Times New Roman"/>
              </a:rPr>
              <a:t> </a:t>
            </a:r>
            <a:r>
              <a:rPr sz="1200" b="1" dirty="0">
                <a:latin typeface="Times New Roman"/>
                <a:cs typeface="Times New Roman"/>
              </a:rPr>
              <a:t>building</a:t>
            </a:r>
            <a:r>
              <a:rPr sz="1200" dirty="0">
                <a:latin typeface="Times New Roman"/>
                <a:cs typeface="Times New Roman"/>
              </a:rPr>
              <a:t>, </a:t>
            </a:r>
            <a:r>
              <a:rPr sz="1200" spc="-290" dirty="0">
                <a:latin typeface="Times New Roman"/>
                <a:cs typeface="Times New Roman"/>
              </a:rPr>
              <a:t> </a:t>
            </a:r>
            <a:r>
              <a:rPr sz="1200" b="1" spc="-5" dirty="0">
                <a:latin typeface="Times New Roman"/>
                <a:cs typeface="Times New Roman"/>
              </a:rPr>
              <a:t>library,</a:t>
            </a:r>
            <a:r>
              <a:rPr sz="1200" b="1" dirty="0">
                <a:latin typeface="Times New Roman"/>
                <a:cs typeface="Times New Roman"/>
              </a:rPr>
              <a:t> </a:t>
            </a:r>
            <a:r>
              <a:rPr sz="1200" spc="-5" dirty="0">
                <a:latin typeface="Times New Roman"/>
                <a:cs typeface="Times New Roman"/>
              </a:rPr>
              <a:t>and </a:t>
            </a:r>
            <a:r>
              <a:rPr sz="1200" b="1" spc="-5" dirty="0">
                <a:latin typeface="Times New Roman"/>
                <a:cs typeface="Times New Roman"/>
              </a:rPr>
              <a:t>IT consulting.</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13335" lvl="1" indent="-228600" algn="just">
              <a:lnSpc>
                <a:spcPts val="1380"/>
              </a:lnSpc>
              <a:buChar char="●"/>
              <a:tabLst>
                <a:tab pos="698500" algn="l"/>
              </a:tabLst>
            </a:pPr>
            <a:r>
              <a:rPr sz="1200" spc="-5" dirty="0">
                <a:latin typeface="Times New Roman"/>
                <a:cs typeface="Times New Roman"/>
              </a:rPr>
              <a:t>The</a:t>
            </a:r>
            <a:r>
              <a:rPr sz="1200" spc="-70" dirty="0">
                <a:latin typeface="Times New Roman"/>
                <a:cs typeface="Times New Roman"/>
              </a:rPr>
              <a:t> </a:t>
            </a:r>
            <a:r>
              <a:rPr sz="1200" spc="-5" dirty="0">
                <a:latin typeface="Times New Roman"/>
                <a:cs typeface="Times New Roman"/>
              </a:rPr>
              <a:t>wireless</a:t>
            </a:r>
            <a:r>
              <a:rPr sz="1200" spc="-65" dirty="0">
                <a:latin typeface="Times New Roman"/>
                <a:cs typeface="Times New Roman"/>
              </a:rPr>
              <a:t> </a:t>
            </a:r>
            <a:r>
              <a:rPr sz="1200" spc="-5" dirty="0">
                <a:latin typeface="Times New Roman"/>
                <a:cs typeface="Times New Roman"/>
              </a:rPr>
              <a:t>access</a:t>
            </a:r>
            <a:r>
              <a:rPr sz="1200" spc="-70" dirty="0">
                <a:latin typeface="Times New Roman"/>
                <a:cs typeface="Times New Roman"/>
              </a:rPr>
              <a:t> </a:t>
            </a:r>
            <a:r>
              <a:rPr sz="1200" dirty="0">
                <a:latin typeface="Times New Roman"/>
                <a:cs typeface="Times New Roman"/>
              </a:rPr>
              <a:t>points</a:t>
            </a:r>
            <a:r>
              <a:rPr sz="1200" spc="-65" dirty="0">
                <a:latin typeface="Times New Roman"/>
                <a:cs typeface="Times New Roman"/>
              </a:rPr>
              <a:t> </a:t>
            </a:r>
            <a:r>
              <a:rPr sz="1200" spc="-10" dirty="0">
                <a:latin typeface="Times New Roman"/>
                <a:cs typeface="Times New Roman"/>
              </a:rPr>
              <a:t>were</a:t>
            </a:r>
            <a:r>
              <a:rPr sz="1200" spc="-65" dirty="0">
                <a:latin typeface="Times New Roman"/>
                <a:cs typeface="Times New Roman"/>
              </a:rPr>
              <a:t> </a:t>
            </a:r>
            <a:r>
              <a:rPr sz="1200" spc="-5" dirty="0">
                <a:latin typeface="Times New Roman"/>
                <a:cs typeface="Times New Roman"/>
              </a:rPr>
              <a:t>then</a:t>
            </a:r>
            <a:r>
              <a:rPr sz="1200" spc="-75" dirty="0">
                <a:latin typeface="Times New Roman"/>
                <a:cs typeface="Times New Roman"/>
              </a:rPr>
              <a:t> </a:t>
            </a:r>
            <a:r>
              <a:rPr sz="1200" spc="-5" dirty="0">
                <a:latin typeface="Times New Roman"/>
                <a:cs typeface="Times New Roman"/>
              </a:rPr>
              <a:t>connected</a:t>
            </a:r>
            <a:r>
              <a:rPr sz="1200" spc="-70" dirty="0">
                <a:latin typeface="Times New Roman"/>
                <a:cs typeface="Times New Roman"/>
              </a:rPr>
              <a:t> </a:t>
            </a:r>
            <a:r>
              <a:rPr sz="1200" spc="-5" dirty="0">
                <a:latin typeface="Times New Roman"/>
                <a:cs typeface="Times New Roman"/>
              </a:rPr>
              <a:t>to</a:t>
            </a:r>
            <a:r>
              <a:rPr sz="1200" spc="-65" dirty="0">
                <a:latin typeface="Times New Roman"/>
                <a:cs typeface="Times New Roman"/>
              </a:rPr>
              <a:t> </a:t>
            </a:r>
            <a:r>
              <a:rPr sz="1200" dirty="0">
                <a:latin typeface="Times New Roman"/>
                <a:cs typeface="Times New Roman"/>
              </a:rPr>
              <a:t>computing</a:t>
            </a:r>
            <a:r>
              <a:rPr sz="1200" spc="-70" dirty="0">
                <a:latin typeface="Times New Roman"/>
                <a:cs typeface="Times New Roman"/>
              </a:rPr>
              <a:t> </a:t>
            </a:r>
            <a:r>
              <a:rPr sz="1200" spc="-5" dirty="0">
                <a:latin typeface="Times New Roman"/>
                <a:cs typeface="Times New Roman"/>
              </a:rPr>
              <a:t>devices</a:t>
            </a:r>
            <a:r>
              <a:rPr sz="1200" spc="-75" dirty="0">
                <a:latin typeface="Times New Roman"/>
                <a:cs typeface="Times New Roman"/>
              </a:rPr>
              <a:t> </a:t>
            </a:r>
            <a:r>
              <a:rPr sz="1200" dirty="0">
                <a:latin typeface="Times New Roman"/>
                <a:cs typeface="Times New Roman"/>
              </a:rPr>
              <a:t>(PCs,</a:t>
            </a:r>
            <a:r>
              <a:rPr sz="1200" spc="-70" dirty="0">
                <a:latin typeface="Times New Roman"/>
                <a:cs typeface="Times New Roman"/>
              </a:rPr>
              <a:t> </a:t>
            </a:r>
            <a:r>
              <a:rPr sz="1200" spc="-5" dirty="0">
                <a:latin typeface="Times New Roman"/>
                <a:cs typeface="Times New Roman"/>
              </a:rPr>
              <a:t>laptops, </a:t>
            </a:r>
            <a:r>
              <a:rPr sz="1200" spc="-29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smartphones).</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13970" lvl="1" indent="-228600" algn="just">
              <a:lnSpc>
                <a:spcPts val="1380"/>
              </a:lnSpc>
              <a:buChar char="●"/>
              <a:tabLst>
                <a:tab pos="698500" algn="l"/>
              </a:tabLst>
            </a:pPr>
            <a:r>
              <a:rPr sz="1200" dirty="0">
                <a:latin typeface="Times New Roman"/>
                <a:cs typeface="Times New Roman"/>
              </a:rPr>
              <a:t>Similarly, </a:t>
            </a:r>
            <a:r>
              <a:rPr sz="1200" spc="-5" dirty="0">
                <a:latin typeface="Times New Roman"/>
                <a:cs typeface="Times New Roman"/>
              </a:rPr>
              <a:t>the hostel router was connected to the hostel switch which was further </a:t>
            </a:r>
            <a:r>
              <a:rPr sz="1200" dirty="0">
                <a:latin typeface="Times New Roman"/>
                <a:cs typeface="Times New Roman"/>
              </a:rPr>
              <a:t> </a:t>
            </a:r>
            <a:r>
              <a:rPr sz="1200" spc="-5" dirty="0">
                <a:latin typeface="Times New Roman"/>
                <a:cs typeface="Times New Roman"/>
              </a:rPr>
              <a:t>connected</a:t>
            </a:r>
            <a:r>
              <a:rPr sz="1200" spc="10" dirty="0">
                <a:latin typeface="Times New Roman"/>
                <a:cs typeface="Times New Roman"/>
              </a:rPr>
              <a:t> </a:t>
            </a:r>
            <a:r>
              <a:rPr sz="1200" spc="-5" dirty="0">
                <a:latin typeface="Times New Roman"/>
                <a:cs typeface="Times New Roman"/>
              </a:rPr>
              <a:t>with</a:t>
            </a:r>
            <a:r>
              <a:rPr sz="1200" dirty="0">
                <a:latin typeface="Times New Roman"/>
                <a:cs typeface="Times New Roman"/>
              </a:rPr>
              <a:t>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wireless</a:t>
            </a:r>
            <a:r>
              <a:rPr sz="1200" dirty="0">
                <a:latin typeface="Times New Roman"/>
                <a:cs typeface="Times New Roman"/>
              </a:rPr>
              <a:t> </a:t>
            </a:r>
            <a:r>
              <a:rPr sz="1200" spc="-5" dirty="0">
                <a:latin typeface="Times New Roman"/>
                <a:cs typeface="Times New Roman"/>
              </a:rPr>
              <a:t>access</a:t>
            </a:r>
            <a:r>
              <a:rPr sz="1200" dirty="0">
                <a:latin typeface="Times New Roman"/>
                <a:cs typeface="Times New Roman"/>
              </a:rPr>
              <a:t> </a:t>
            </a:r>
            <a:r>
              <a:rPr sz="1200" spc="-5" dirty="0">
                <a:latin typeface="Times New Roman"/>
                <a:cs typeface="Times New Roman"/>
              </a:rPr>
              <a:t>point</a:t>
            </a:r>
            <a:r>
              <a:rPr sz="1200" dirty="0">
                <a:latin typeface="Times New Roman"/>
                <a:cs typeface="Times New Roman"/>
              </a:rPr>
              <a:t> </a:t>
            </a:r>
            <a:r>
              <a:rPr sz="1200" spc="-5" dirty="0">
                <a:latin typeface="Times New Roman"/>
                <a:cs typeface="Times New Roman"/>
              </a:rPr>
              <a:t>of</a:t>
            </a:r>
            <a:r>
              <a:rPr sz="1200" dirty="0">
                <a:latin typeface="Times New Roman"/>
                <a:cs typeface="Times New Roman"/>
              </a:rPr>
              <a:t> </a:t>
            </a:r>
            <a:r>
              <a:rPr sz="1200" spc="-5" dirty="0">
                <a:latin typeface="Times New Roman"/>
                <a:cs typeface="Times New Roman"/>
              </a:rPr>
              <a:t>boys block</a:t>
            </a:r>
            <a:r>
              <a:rPr sz="1200" dirty="0">
                <a:latin typeface="Times New Roman"/>
                <a:cs typeface="Times New Roman"/>
              </a:rPr>
              <a:t> </a:t>
            </a:r>
            <a:r>
              <a:rPr sz="1200" spc="-10" dirty="0">
                <a:latin typeface="Times New Roman"/>
                <a:cs typeface="Times New Roman"/>
              </a:rPr>
              <a:t>and</a:t>
            </a:r>
            <a:r>
              <a:rPr sz="1200" spc="15" dirty="0">
                <a:latin typeface="Times New Roman"/>
                <a:cs typeface="Times New Roman"/>
              </a:rPr>
              <a:t> </a:t>
            </a:r>
            <a:r>
              <a:rPr sz="1200" spc="-5" dirty="0">
                <a:latin typeface="Times New Roman"/>
                <a:cs typeface="Times New Roman"/>
              </a:rPr>
              <a:t>girls</a:t>
            </a:r>
            <a:r>
              <a:rPr sz="1200" dirty="0">
                <a:latin typeface="Times New Roman"/>
                <a:cs typeface="Times New Roman"/>
              </a:rPr>
              <a:t> </a:t>
            </a:r>
            <a:r>
              <a:rPr sz="1200" spc="-5" dirty="0">
                <a:latin typeface="Times New Roman"/>
                <a:cs typeface="Times New Roman"/>
              </a:rPr>
              <a:t>block.</a:t>
            </a:r>
            <a:endParaRPr sz="1200">
              <a:latin typeface="Times New Roman"/>
              <a:cs typeface="Times New Roman"/>
            </a:endParaRPr>
          </a:p>
          <a:p>
            <a:pPr lvl="1">
              <a:lnSpc>
                <a:spcPct val="100000"/>
              </a:lnSpc>
              <a:spcBef>
                <a:spcPts val="45"/>
              </a:spcBef>
              <a:buFont typeface="Times New Roman"/>
              <a:buChar char="●"/>
            </a:pPr>
            <a:endParaRPr sz="1150">
              <a:latin typeface="Times New Roman"/>
              <a:cs typeface="Times New Roman"/>
            </a:endParaRPr>
          </a:p>
          <a:p>
            <a:pPr marL="698500" marR="12700" lvl="1" indent="-228600" algn="just">
              <a:lnSpc>
                <a:spcPts val="1380"/>
              </a:lnSpc>
              <a:buChar char="●"/>
              <a:tabLst>
                <a:tab pos="698500" algn="l"/>
              </a:tabLst>
            </a:pPr>
            <a:r>
              <a:rPr sz="1200" spc="-5" dirty="0">
                <a:latin typeface="Times New Roman"/>
                <a:cs typeface="Times New Roman"/>
              </a:rPr>
              <a:t>The wireless access </a:t>
            </a:r>
            <a:r>
              <a:rPr sz="1200" dirty="0">
                <a:latin typeface="Times New Roman"/>
                <a:cs typeface="Times New Roman"/>
              </a:rPr>
              <a:t>points </a:t>
            </a:r>
            <a:r>
              <a:rPr sz="1200" spc="-10" dirty="0">
                <a:latin typeface="Times New Roman"/>
                <a:cs typeface="Times New Roman"/>
              </a:rPr>
              <a:t>were </a:t>
            </a:r>
            <a:r>
              <a:rPr sz="1200" dirty="0">
                <a:latin typeface="Times New Roman"/>
                <a:cs typeface="Times New Roman"/>
              </a:rPr>
              <a:t>then </a:t>
            </a:r>
            <a:r>
              <a:rPr sz="1200" spc="-5" dirty="0">
                <a:latin typeface="Times New Roman"/>
                <a:cs typeface="Times New Roman"/>
              </a:rPr>
              <a:t>connected to the computing devices (PCs, </a:t>
            </a:r>
            <a:r>
              <a:rPr sz="1200" dirty="0">
                <a:latin typeface="Times New Roman"/>
                <a:cs typeface="Times New Roman"/>
              </a:rPr>
              <a:t> </a:t>
            </a:r>
            <a:r>
              <a:rPr sz="1200" spc="-5" dirty="0">
                <a:latin typeface="Times New Roman"/>
                <a:cs typeface="Times New Roman"/>
              </a:rPr>
              <a:t>laptops, and smartphones), every area has a dedicated access point which can only </a:t>
            </a:r>
            <a:r>
              <a:rPr sz="1200" dirty="0">
                <a:latin typeface="Times New Roman"/>
                <a:cs typeface="Times New Roman"/>
              </a:rPr>
              <a:t> </a:t>
            </a:r>
            <a:r>
              <a:rPr sz="1200" spc="-5" dirty="0">
                <a:latin typeface="Times New Roman"/>
                <a:cs typeface="Times New Roman"/>
              </a:rPr>
              <a:t>be connected with the </a:t>
            </a:r>
            <a:r>
              <a:rPr sz="1200" dirty="0">
                <a:latin typeface="Times New Roman"/>
                <a:cs typeface="Times New Roman"/>
              </a:rPr>
              <a:t>help</a:t>
            </a:r>
            <a:r>
              <a:rPr sz="1200" spc="-5" dirty="0">
                <a:latin typeface="Times New Roman"/>
                <a:cs typeface="Times New Roman"/>
              </a:rPr>
              <a:t> of</a:t>
            </a:r>
            <a:r>
              <a:rPr sz="1200" spc="-15" dirty="0">
                <a:latin typeface="Times New Roman"/>
                <a:cs typeface="Times New Roman"/>
              </a:rPr>
              <a:t> </a:t>
            </a:r>
            <a:r>
              <a:rPr sz="1200" spc="-5" dirty="0">
                <a:latin typeface="Times New Roman"/>
                <a:cs typeface="Times New Roman"/>
              </a:rPr>
              <a:t>a password.</a:t>
            </a:r>
            <a:endParaRPr sz="1200">
              <a:latin typeface="Times New Roman"/>
              <a:cs typeface="Times New Roman"/>
            </a:endParaRPr>
          </a:p>
          <a:p>
            <a:pPr lvl="1">
              <a:lnSpc>
                <a:spcPct val="100000"/>
              </a:lnSpc>
              <a:buFont typeface="Times New Roman"/>
              <a:buChar char="●"/>
            </a:pPr>
            <a:endParaRPr sz="1200">
              <a:latin typeface="Times New Roman"/>
              <a:cs typeface="Times New Roman"/>
            </a:endParaRPr>
          </a:p>
          <a:p>
            <a:pPr marL="698500" marR="12700" lvl="1" indent="-228600" algn="just">
              <a:lnSpc>
                <a:spcPts val="1380"/>
              </a:lnSpc>
              <a:buChar char="●"/>
              <a:tabLst>
                <a:tab pos="698500" algn="l"/>
              </a:tabLst>
            </a:pPr>
            <a:r>
              <a:rPr sz="1200" spc="-5" dirty="0">
                <a:latin typeface="Times New Roman"/>
                <a:cs typeface="Times New Roman"/>
              </a:rPr>
              <a:t>All these connections </a:t>
            </a:r>
            <a:r>
              <a:rPr sz="1200" dirty="0">
                <a:latin typeface="Times New Roman"/>
                <a:cs typeface="Times New Roman"/>
              </a:rPr>
              <a:t>are </a:t>
            </a:r>
            <a:r>
              <a:rPr sz="1200" spc="-5" dirty="0">
                <a:latin typeface="Times New Roman"/>
                <a:cs typeface="Times New Roman"/>
              </a:rPr>
              <a:t>made through ethernet ports (gigabit ethernet </a:t>
            </a:r>
            <a:r>
              <a:rPr sz="1200" dirty="0">
                <a:latin typeface="Times New Roman"/>
                <a:cs typeface="Times New Roman"/>
              </a:rPr>
              <a:t>and </a:t>
            </a:r>
            <a:r>
              <a:rPr sz="1200" spc="-5" dirty="0">
                <a:latin typeface="Times New Roman"/>
                <a:cs typeface="Times New Roman"/>
              </a:rPr>
              <a:t>fast </a:t>
            </a:r>
            <a:r>
              <a:rPr sz="1200" dirty="0">
                <a:latin typeface="Times New Roman"/>
                <a:cs typeface="Times New Roman"/>
              </a:rPr>
              <a:t> </a:t>
            </a:r>
            <a:r>
              <a:rPr sz="1200" spc="-5" dirty="0">
                <a:latin typeface="Times New Roman"/>
                <a:cs typeface="Times New Roman"/>
              </a:rPr>
              <a:t>ethernet) using </a:t>
            </a:r>
            <a:r>
              <a:rPr sz="1200" dirty="0">
                <a:latin typeface="Times New Roman"/>
                <a:cs typeface="Times New Roman"/>
              </a:rPr>
              <a:t>copper</a:t>
            </a:r>
            <a:r>
              <a:rPr sz="1200" spc="-5" dirty="0">
                <a:latin typeface="Times New Roman"/>
                <a:cs typeface="Times New Roman"/>
              </a:rPr>
              <a:t> straight-through cables.</a:t>
            </a:r>
            <a:endParaRPr sz="12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3009</Words>
  <Application>Microsoft Office PowerPoint</Application>
  <PresentationFormat>Custom</PresentationFormat>
  <Paragraphs>331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Microsoft Sans Serif</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Hussain Shaik</cp:lastModifiedBy>
  <cp:revision>1</cp:revision>
  <dcterms:modified xsi:type="dcterms:W3CDTF">2022-11-13T09:45:53Z</dcterms:modified>
</cp:coreProperties>
</file>